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2"/>
  </p:notesMasterIdLst>
  <p:sldIdLst>
    <p:sldId id="271" r:id="rId6"/>
    <p:sldId id="411" r:id="rId7"/>
    <p:sldId id="412" r:id="rId8"/>
    <p:sldId id="413" r:id="rId9"/>
    <p:sldId id="414" r:id="rId10"/>
    <p:sldId id="415" r:id="rId11"/>
    <p:sldId id="416" r:id="rId12"/>
    <p:sldId id="417" r:id="rId13"/>
    <p:sldId id="418" r:id="rId14"/>
    <p:sldId id="419" r:id="rId15"/>
    <p:sldId id="420" r:id="rId16"/>
    <p:sldId id="421" r:id="rId17"/>
    <p:sldId id="422" r:id="rId18"/>
    <p:sldId id="423" r:id="rId19"/>
    <p:sldId id="424" r:id="rId20"/>
    <p:sldId id="426" r:id="rId2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4" d="100"/>
          <a:sy n="74" d="100"/>
        </p:scale>
        <p:origin x="1110" y="72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6212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9115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702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8508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1172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4582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2874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31599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2047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2821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62458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18554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31519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57430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770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=""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=""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=""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=""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3" Type="http://schemas.openxmlformats.org/officeDocument/2006/relationships/image" Target="../media/image8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5" Type="http://schemas.openxmlformats.org/officeDocument/2006/relationships/image" Target="../media/image3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Relationship Id="rId14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8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Relationship Id="rId9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7.png"/><Relationship Id="rId4" Type="http://schemas.openxmlformats.org/officeDocument/2006/relationships/image" Target="../media/image5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643704" y="2552120"/>
            <a:ext cx="3930163" cy="150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408349" y="3288325"/>
            <a:ext cx="6512181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noProof="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Measurement - ANSWERS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99" y="2156960"/>
            <a:ext cx="2350828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Tommy    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</a:t>
            </a:r>
            <a:r>
              <a:rPr lang="en-GB" sz="2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TOMMY: </a:t>
            </a:r>
            <a:r>
              <a:rPr lang="en-GB" sz="2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4 bananas = 8 cakes so 2 bananas = 4 cakes so 1 banana = 2 cakes. So 3 bananas = 2 apples so apples are heavier.        EVA: 2 cakes = 1 banana so Eva is wrong.</a:t>
            </a:r>
            <a:r>
              <a:rPr lang="en-GB" sz="2400" dirty="0">
                <a:solidFill>
                  <a:srgbClr val="FF0000"/>
                </a:solidFill>
                <a:latin typeface="Gill Sans MT" panose="020B0502020104020203" pitchFamily="34" charset="0"/>
              </a:rPr>
              <a:t/>
            </a:r>
            <a:br>
              <a:rPr lang="en-GB" sz="2400" dirty="0">
                <a:solidFill>
                  <a:srgbClr val="FF0000"/>
                </a:solidFill>
                <a:latin typeface="Gill Sans MT" panose="020B0502020104020203" pitchFamily="34" charset="0"/>
              </a:rPr>
            </a:b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1265" y="2430409"/>
            <a:ext cx="1184379" cy="864996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2518353" y="2834092"/>
            <a:ext cx="4427378" cy="822960"/>
          </a:xfrm>
          <a:prstGeom prst="wedgeRoundRectCallout">
            <a:avLst>
              <a:gd name="adj1" fmla="val 66951"/>
              <a:gd name="adj2" fmla="val -16640"/>
              <a:gd name="adj3" fmla="val 16667"/>
            </a:avLst>
          </a:prstGeom>
          <a:solidFill>
            <a:schemeClr val="accent5">
              <a:lumMod val="40000"/>
              <a:lumOff val="60000"/>
              <a:alpha val="36078"/>
            </a:schemeClr>
          </a:solidFill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Apples weigh more than bananas.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294" y="3475421"/>
            <a:ext cx="1063629" cy="1502805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 flipH="1">
            <a:off x="2405170" y="3966152"/>
            <a:ext cx="5025041" cy="880168"/>
          </a:xfrm>
          <a:prstGeom prst="wedgeRoundRectCallout">
            <a:avLst>
              <a:gd name="adj1" fmla="val 61801"/>
              <a:gd name="adj2" fmla="val 1657"/>
              <a:gd name="adj3" fmla="val 16667"/>
            </a:avLst>
          </a:prstGeom>
          <a:solidFill>
            <a:schemeClr val="accent6">
              <a:lumMod val="60000"/>
              <a:lumOff val="40000"/>
              <a:alpha val="36078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Two doughnuts weigh the same as two bananas.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064" y="-224121"/>
            <a:ext cx="3612945" cy="327983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0526" y="-204667"/>
            <a:ext cx="3612945" cy="327983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9563" y="1058623"/>
            <a:ext cx="1007956" cy="111154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7760" y="1487760"/>
            <a:ext cx="774579" cy="74606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0507" y="2415735"/>
            <a:ext cx="865226" cy="127996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1832" y="1630315"/>
            <a:ext cx="637745" cy="7777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0053" y="1147990"/>
            <a:ext cx="403130" cy="44910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3687919"/>
            <a:ext cx="1244209" cy="115840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3520" y="1089494"/>
            <a:ext cx="681908" cy="65492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3535" y="1418968"/>
            <a:ext cx="681908" cy="65492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3602" y="1201522"/>
            <a:ext cx="774579" cy="74606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570" y="1074545"/>
            <a:ext cx="1007956" cy="111154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774" y="1485635"/>
            <a:ext cx="774579" cy="74606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254" y="1497831"/>
            <a:ext cx="774579" cy="74606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445" y="1432507"/>
            <a:ext cx="774579" cy="74606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039" y="1224211"/>
            <a:ext cx="774579" cy="74606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593" y="1224210"/>
            <a:ext cx="774579" cy="74606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427" y="1147990"/>
            <a:ext cx="774579" cy="74606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730" y="994057"/>
            <a:ext cx="774579" cy="74606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993" y="892807"/>
            <a:ext cx="774579" cy="746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97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175" y="124427"/>
            <a:ext cx="3612945" cy="327983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One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pear weighs 10 cubes.  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many cubes will balance one pineapple?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how you know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. </a:t>
            </a:r>
            <a:r>
              <a:rPr lang="en-US" sz="2800" dirty="0" smtClean="0">
                <a:solidFill>
                  <a:srgbClr val="FF0000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20 cubes because 40 cubes balance 2 pineapples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736" y="1350607"/>
            <a:ext cx="616444" cy="91193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514" y="1350607"/>
            <a:ext cx="616444" cy="9119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103" y="1551410"/>
            <a:ext cx="472425" cy="5887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5948" y="1347612"/>
            <a:ext cx="472425" cy="58878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369" y="1602774"/>
            <a:ext cx="472425" cy="58878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3969" y="1654138"/>
            <a:ext cx="472425" cy="58878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501" y="1897167"/>
            <a:ext cx="616444" cy="91193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520" y="2985717"/>
            <a:ext cx="472425" cy="5887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7116" y="3751123"/>
            <a:ext cx="1181231" cy="1099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53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Always, </a:t>
            </a:r>
            <a:r>
              <a:rPr lang="en-US" sz="4000" b="1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Sometimes </a:t>
            </a: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or </a:t>
            </a:r>
            <a:r>
              <a:rPr lang="en-US" sz="4000" b="1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Never </a:t>
            </a: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true?</a:t>
            </a: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larger the box, the heavier it is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.</a:t>
            </a:r>
          </a:p>
          <a:p>
            <a:pPr lvl="0">
              <a:defRPr/>
            </a:pPr>
            <a:r>
              <a:rPr lang="en-US" sz="2800" dirty="0" smtClean="0">
                <a:solidFill>
                  <a:srgbClr val="FF0000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Sometimes -  because boxes can be made from different materials – card board, wood, metal </a:t>
            </a:r>
            <a:r>
              <a:rPr lang="en-US" sz="2800" dirty="0" err="1" smtClean="0">
                <a:solidFill>
                  <a:srgbClr val="FF0000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etc</a:t>
            </a:r>
            <a:endParaRPr lang="en-US" sz="2800" dirty="0">
              <a:solidFill>
                <a:srgbClr val="FF0000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75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Which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is heavier, the red or the green beanbag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?</a:t>
            </a: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why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. </a:t>
            </a:r>
            <a:r>
              <a:rPr lang="en-US" sz="2800" dirty="0" smtClean="0">
                <a:solidFill>
                  <a:srgbClr val="FF0000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Red beanbag because 2 green beanbags are the same as 1 red beanbag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5066" y="1328198"/>
            <a:ext cx="1640100" cy="18247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8129" y="1328198"/>
            <a:ext cx="1640100" cy="1824748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>
            <a:off x="2926003" y="2113698"/>
            <a:ext cx="1029" cy="371776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6778179" y="2117229"/>
            <a:ext cx="1029" cy="371776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45" t="29471" r="18692" b="24391"/>
          <a:stretch/>
        </p:blipFill>
        <p:spPr>
          <a:xfrm>
            <a:off x="2135066" y="758027"/>
            <a:ext cx="927732" cy="80898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45" t="29471" r="18692" b="24391"/>
          <a:stretch/>
        </p:blipFill>
        <p:spPr>
          <a:xfrm>
            <a:off x="5958129" y="736900"/>
            <a:ext cx="927732" cy="80898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45" t="29471" r="18692" b="24391"/>
          <a:stretch/>
        </p:blipFill>
        <p:spPr>
          <a:xfrm>
            <a:off x="6670497" y="758027"/>
            <a:ext cx="927732" cy="80898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97" t="32435" r="19658" b="23967"/>
          <a:stretch/>
        </p:blipFill>
        <p:spPr>
          <a:xfrm>
            <a:off x="2474959" y="823533"/>
            <a:ext cx="960314" cy="78501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97" t="32435" r="19658" b="23967"/>
          <a:stretch/>
        </p:blipFill>
        <p:spPr>
          <a:xfrm>
            <a:off x="3024787" y="865073"/>
            <a:ext cx="960314" cy="7850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9376" y="989748"/>
            <a:ext cx="2085975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72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               weighs     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25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>
                <a:solidFill>
                  <a:srgbClr val="FF0000"/>
                </a:solidFill>
                <a:latin typeface="Gill Sans MT" panose="020B0502020104020203" pitchFamily="34" charset="0"/>
              </a:rPr>
              <a:t>g.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               weighs          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30  </a:t>
            </a:r>
            <a:r>
              <a:rPr lang="en-GB" sz="2800" dirty="0">
                <a:solidFill>
                  <a:srgbClr val="FF0000"/>
                </a:solidFill>
                <a:latin typeface="Gill Sans MT" panose="020B0502020104020203" pitchFamily="34" charset="0"/>
              </a:rPr>
              <a:t>g.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926" y="3259369"/>
            <a:ext cx="1453532" cy="106156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34915">
            <a:off x="1902912" y="5303198"/>
            <a:ext cx="765916" cy="113304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6582" y="1242466"/>
            <a:ext cx="1553120" cy="172797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17759" y="1242466"/>
            <a:ext cx="1553120" cy="1727976"/>
          </a:xfrm>
          <a:prstGeom prst="rect">
            <a:avLst/>
          </a:prstGeom>
        </p:spPr>
      </p:pic>
      <p:cxnSp>
        <p:nvCxnSpPr>
          <p:cNvPr id="22" name="Straight Arrow Connector 21"/>
          <p:cNvCxnSpPr/>
          <p:nvPr/>
        </p:nvCxnSpPr>
        <p:spPr>
          <a:xfrm>
            <a:off x="3163142" y="1889995"/>
            <a:ext cx="233201" cy="44036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 flipV="1">
            <a:off x="6348548" y="1651093"/>
            <a:ext cx="249199" cy="45536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376" y="379258"/>
            <a:ext cx="1453532" cy="106156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9590" y="379257"/>
            <a:ext cx="1453532" cy="106156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34915">
            <a:off x="6490518" y="270775"/>
            <a:ext cx="765916" cy="1133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91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070" y="780645"/>
            <a:ext cx="3612945" cy="327983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801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is the mass of each barrel?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8kg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	Double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mass of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16kg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Half the mass of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4kg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6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is the difference between the mass of B and  C? </a:t>
            </a: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12kg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04756" y="1907051"/>
            <a:ext cx="1526706" cy="1251052"/>
            <a:chOff x="5668449" y="1806526"/>
            <a:chExt cx="1526706" cy="1251052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8449" y="1806526"/>
              <a:ext cx="1526706" cy="1251052"/>
            </a:xfrm>
            <a:prstGeom prst="rect">
              <a:avLst/>
            </a:prstGeom>
          </p:spPr>
        </p:pic>
        <p:grpSp>
          <p:nvGrpSpPr>
            <p:cNvPr id="3" name="Group 2"/>
            <p:cNvGrpSpPr/>
            <p:nvPr/>
          </p:nvGrpSpPr>
          <p:grpSpPr>
            <a:xfrm>
              <a:off x="6157745" y="2212010"/>
              <a:ext cx="497200" cy="479200"/>
              <a:chOff x="6130449" y="2212010"/>
              <a:chExt cx="497200" cy="479200"/>
            </a:xfrm>
          </p:grpSpPr>
          <p:sp>
            <p:nvSpPr>
              <p:cNvPr id="22" name="Oval 21"/>
              <p:cNvSpPr/>
              <p:nvPr/>
            </p:nvSpPr>
            <p:spPr>
              <a:xfrm>
                <a:off x="6130449" y="2212010"/>
                <a:ext cx="497200" cy="4792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6213953" y="2266944"/>
                <a:ext cx="3304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A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p:grpSp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402" y="2413573"/>
            <a:ext cx="735354" cy="58776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186" y="2312535"/>
            <a:ext cx="919188" cy="73470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069" y="2008861"/>
            <a:ext cx="643432" cy="514292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7341175" y="3277931"/>
            <a:ext cx="1628137" cy="1452534"/>
            <a:chOff x="4557182" y="3025987"/>
            <a:chExt cx="1856338" cy="15211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57182" y="3025987"/>
              <a:ext cx="1856338" cy="1521168"/>
            </a:xfrm>
            <a:prstGeom prst="rect">
              <a:avLst/>
            </a:prstGeom>
          </p:spPr>
        </p:pic>
        <p:sp>
          <p:nvSpPr>
            <p:cNvPr id="27" name="Oval 26"/>
            <p:cNvSpPr/>
            <p:nvPr/>
          </p:nvSpPr>
          <p:spPr>
            <a:xfrm>
              <a:off x="5237601" y="3513209"/>
              <a:ext cx="471605" cy="488051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5332621" y="3601904"/>
              <a:ext cx="3765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dirty="0">
                  <a:solidFill>
                    <a:prstClr val="black"/>
                  </a:solidFill>
                  <a:latin typeface="Gill Sans MT" panose="020B0502020104020203" pitchFamily="34" charset="0"/>
                </a:rPr>
                <a:t>B</a:t>
              </a: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89551" y="4104227"/>
            <a:ext cx="1817284" cy="1489166"/>
            <a:chOff x="441978" y="4493623"/>
            <a:chExt cx="1817284" cy="1489166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1978" y="4493623"/>
              <a:ext cx="1817284" cy="1489166"/>
            </a:xfrm>
            <a:prstGeom prst="rect">
              <a:avLst/>
            </a:prstGeom>
          </p:spPr>
        </p:pic>
        <p:sp>
          <p:nvSpPr>
            <p:cNvPr id="30" name="Oval 29"/>
            <p:cNvSpPr/>
            <p:nvPr/>
          </p:nvSpPr>
          <p:spPr>
            <a:xfrm>
              <a:off x="1122397" y="5015908"/>
              <a:ext cx="451951" cy="402103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197763" y="5015909"/>
              <a:ext cx="3765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C</a:t>
              </a: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305" y="375691"/>
            <a:ext cx="983863" cy="7863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305" y="1184518"/>
            <a:ext cx="983863" cy="7863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305" y="1993345"/>
            <a:ext cx="983863" cy="78639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305" y="2802172"/>
            <a:ext cx="983863" cy="7863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305" y="3610999"/>
            <a:ext cx="983863" cy="78639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305" y="4419826"/>
            <a:ext cx="983863" cy="78639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305" y="5228653"/>
            <a:ext cx="983863" cy="78639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305" y="6037477"/>
            <a:ext cx="983863" cy="786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25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brown parcel weighs twice as much as the blue parcel.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green parcel weighs 2 kg more than 30 kg</a:t>
            </a:r>
            <a:endParaRPr lang="en-GB" sz="2800" i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blue parcel weighs 12 kg less than the green parcel.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Draw an arrow to show where each parcel would be on the scale.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                                                               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385" y="4056752"/>
            <a:ext cx="1349766" cy="11583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112" y="3941925"/>
            <a:ext cx="1387022" cy="11903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061" y="4056752"/>
            <a:ext cx="1337260" cy="1147602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929088"/>
              </p:ext>
            </p:extLst>
          </p:nvPr>
        </p:nvGraphicFramePr>
        <p:xfrm>
          <a:off x="1466333" y="5308142"/>
          <a:ext cx="660400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0200">
                  <a:extLst>
                    <a:ext uri="{9D8B030D-6E8A-4147-A177-3AD203B41FA5}">
                      <a16:colId xmlns="" xmlns:a16="http://schemas.microsoft.com/office/drawing/2014/main" val="3252435196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513888641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1225270341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4064823535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1763041096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1858788581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1666232609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1368372628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4197053945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1588645926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4089237879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846144245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3605440019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2079107137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4126175671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39166564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2058032426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4243861933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3101015245"/>
                    </a:ext>
                  </a:extLst>
                </a:gridCol>
                <a:gridCol w="330200">
                  <a:extLst>
                    <a:ext uri="{9D8B030D-6E8A-4147-A177-3AD203B41FA5}">
                      <a16:colId xmlns="" xmlns:a16="http://schemas.microsoft.com/office/drawing/2014/main" val="4089943639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22545073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611140918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255603" y="5884142"/>
            <a:ext cx="4367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00074" y="5884142"/>
            <a:ext cx="639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448748" y="5884142"/>
            <a:ext cx="639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2</a:t>
            </a:r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06176" y="5884142"/>
            <a:ext cx="639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3</a:t>
            </a:r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732639" y="5884142"/>
            <a:ext cx="639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4</a:t>
            </a:r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6061" y="737221"/>
            <a:ext cx="1387022" cy="119030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6061" y="1725259"/>
            <a:ext cx="1387022" cy="119030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6061" y="2713297"/>
            <a:ext cx="1387022" cy="1190306"/>
          </a:xfrm>
          <a:prstGeom prst="rect">
            <a:avLst/>
          </a:prstGeom>
        </p:spPr>
      </p:pic>
      <p:cxnSp>
        <p:nvCxnSpPr>
          <p:cNvPr id="17" name="Straight Connector 16"/>
          <p:cNvCxnSpPr/>
          <p:nvPr/>
        </p:nvCxnSpPr>
        <p:spPr>
          <a:xfrm flipH="1" flipV="1">
            <a:off x="5201254" y="4675031"/>
            <a:ext cx="1856369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endCxn id="8" idx="1"/>
          </p:cNvCxnSpPr>
          <p:nvPr/>
        </p:nvCxnSpPr>
        <p:spPr>
          <a:xfrm flipV="1">
            <a:off x="4768332" y="4537078"/>
            <a:ext cx="1595780" cy="10523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endCxn id="3" idx="3"/>
          </p:cNvCxnSpPr>
          <p:nvPr/>
        </p:nvCxnSpPr>
        <p:spPr>
          <a:xfrm>
            <a:off x="3012716" y="4722880"/>
            <a:ext cx="5057617" cy="8732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305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had two full bottles of juice.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poured some juice into two glasses.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A	                B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glass has the most juice in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B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has the least juice in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A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There is less left in bottle B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040" y="2059190"/>
            <a:ext cx="1435966" cy="148971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8468" y="2059190"/>
            <a:ext cx="1435966" cy="161245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304" y="1581442"/>
            <a:ext cx="1007444" cy="1423268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304" y="1581442"/>
            <a:ext cx="1007444" cy="1423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014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7089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     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	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        does the            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hold?</a:t>
                </a:r>
              </a:p>
              <a:p>
                <a:pPr lvl="0">
                  <a:defRPr/>
                </a:pPr>
                <a:r>
                  <a:rPr lang="en-GB" sz="24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1 bowl = 5 cups so1 frying pan = 20 cups</a:t>
                </a:r>
              </a:p>
              <a:p>
                <a:pPr lvl="0">
                  <a:defRPr/>
                </a:pPr>
                <a:r>
                  <a:rPr kumimoji="0" lang="en-GB" sz="2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2 frying pans =40 cups so the big pot must hold 40 cups</a:t>
                </a:r>
                <a:endPara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708981"/>
              </a:xfrm>
              <a:prstGeom prst="rect">
                <a:avLst/>
              </a:prstGeom>
              <a:blipFill rotWithShape="0">
                <a:blip r:embed="rId3"/>
                <a:stretch>
                  <a:fillRect l="-1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1755" y="1150876"/>
            <a:ext cx="620416" cy="4689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693" y="1150178"/>
            <a:ext cx="468809" cy="53483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9547" y="1150178"/>
            <a:ext cx="468809" cy="5348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460" y="1150178"/>
            <a:ext cx="468809" cy="5348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099" y="1150178"/>
            <a:ext cx="468809" cy="5348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182" y="1150178"/>
            <a:ext cx="468809" cy="53483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317" y="3786939"/>
            <a:ext cx="468809" cy="5348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21755" y="1837856"/>
            <a:ext cx="836006" cy="70923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49462" y="2762996"/>
            <a:ext cx="836006" cy="7092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28664" y="2762996"/>
            <a:ext cx="836006" cy="70923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534" y="2720751"/>
            <a:ext cx="1020857" cy="92729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7837" y="3497970"/>
            <a:ext cx="1020857" cy="92729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5211" y="2027460"/>
            <a:ext cx="620416" cy="46891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5853" y="2027460"/>
            <a:ext cx="620416" cy="46891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1070" y="2027460"/>
            <a:ext cx="620416" cy="46891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6558" y="2027460"/>
            <a:ext cx="620416" cy="468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24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4778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:r>
                  <a:rPr lang="en-US" sz="2400" b="1" dirty="0" smtClean="0">
                    <a:solidFill>
                      <a:srgbClr val="FF0000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YOU NEED TO ASK AN ADULT BEFORE COMPLETING THIS TASK!</a:t>
                </a:r>
              </a:p>
              <a:p>
                <a:pPr lvl="0" algn="ctr">
                  <a:defRPr/>
                </a:pPr>
                <a:r>
                  <a:rPr lang="en-US" sz="2400" dirty="0" smtClean="0">
                    <a:solidFill>
                      <a:srgbClr val="FF0000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Ask the adult to check your work.</a:t>
                </a:r>
                <a:endParaRPr lang="en-US" sz="2400" dirty="0" smtClean="0">
                  <a:solidFill>
                    <a:srgbClr val="FF0000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lvl="0">
                  <a:defRPr/>
                </a:pPr>
                <a:r>
                  <a:rPr lang="en-US" sz="24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Choose </a:t>
                </a:r>
                <a:r>
                  <a:rPr lang="en-US" sz="24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a selection of different sized containers. </a:t>
                </a:r>
              </a:p>
              <a:p>
                <a:pPr lvl="0">
                  <a:defRPr/>
                </a:pPr>
                <a:r>
                  <a:rPr lang="en-US" sz="24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Decide how you will measure how much liquid each container can hold.  </a:t>
                </a:r>
              </a:p>
              <a:p>
                <a:pPr lvl="0">
                  <a:defRPr/>
                </a:pPr>
                <a:r>
                  <a:rPr lang="en-US" sz="24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Order your containers from smallest to largest.</a:t>
                </a:r>
              </a:p>
              <a:p>
                <a:pPr lvl="0">
                  <a:defRPr/>
                </a:pPr>
                <a:r>
                  <a:rPr lang="en-US" sz="24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Compare the containers using </a:t>
                </a:r>
                <a14:m>
                  <m:oMath xmlns:m="http://schemas.openxmlformats.org/officeDocument/2006/math">
                    <m:r>
                      <a:rPr lang="en-US" sz="2400" i="1" dirty="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&lt;</m:t>
                    </m:r>
                  </m:oMath>
                </a14:m>
                <a:r>
                  <a:rPr lang="en-US" sz="24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400" i="1" dirty="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&gt;</m:t>
                    </m:r>
                  </m:oMath>
                </a14:m>
                <a:r>
                  <a:rPr lang="en-US" sz="24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US" sz="2400" i="1" dirty="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endParaRPr lang="en-US" sz="24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477875"/>
              </a:xfrm>
              <a:prstGeom prst="rect">
                <a:avLst/>
              </a:prstGeom>
              <a:blipFill rotWithShape="0">
                <a:blip r:embed="rId3"/>
                <a:stretch>
                  <a:fillRect l="-1211" t="-14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4601" y="3521402"/>
            <a:ext cx="837999" cy="6333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401" y="3706150"/>
            <a:ext cx="922370" cy="10522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7465">
            <a:off x="5549455" y="3871068"/>
            <a:ext cx="1359930" cy="186990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43230" y="4806021"/>
            <a:ext cx="990370" cy="84019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0265">
            <a:off x="2805018" y="3201885"/>
            <a:ext cx="1554232" cy="141178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413" y="4288515"/>
            <a:ext cx="1952189" cy="1817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027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                    holds 5 ml of liquid.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               of liquid are there in each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container?                 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</a:t>
            </a:r>
            <a:r>
              <a:rPr lang="en-US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A   = 12 spoons        B = 16 spoons        </a:t>
            </a:r>
            <a:endParaRPr lang="en-US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237502">
            <a:off x="1093234" y="185727"/>
            <a:ext cx="2268308" cy="151072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237502">
            <a:off x="2260051" y="1116174"/>
            <a:ext cx="2268308" cy="151072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8956"/>
          <a:stretch/>
        </p:blipFill>
        <p:spPr>
          <a:xfrm>
            <a:off x="4290312" y="3006177"/>
            <a:ext cx="2336583" cy="40265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466693"/>
            <a:ext cx="3400425" cy="389572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875724" y="2085842"/>
            <a:ext cx="582587" cy="246221"/>
          </a:xfrm>
          <a:prstGeom prst="rect">
            <a:avLst/>
          </a:prstGeom>
          <a:solidFill>
            <a:srgbClr val="EAF6FA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00" dirty="0" smtClean="0">
                <a:latin typeface="Bariol Bold" panose="02000506040000020003" pitchFamily="50" charset="0"/>
              </a:rPr>
              <a:t>100 ml</a:t>
            </a:r>
            <a:endParaRPr lang="en-GB" sz="1600" dirty="0">
              <a:latin typeface="Bariol Bold" panose="02000506040000020003" pitchFamily="50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91160" y="3554881"/>
            <a:ext cx="567151" cy="246221"/>
          </a:xfrm>
          <a:prstGeom prst="rect">
            <a:avLst/>
          </a:prstGeom>
          <a:solidFill>
            <a:srgbClr val="EAF6FA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00" dirty="0">
                <a:latin typeface="Bariol Bold" panose="02000506040000020003" pitchFamily="50" charset="0"/>
              </a:rPr>
              <a:t>5</a:t>
            </a:r>
            <a:r>
              <a:rPr lang="en-GB" sz="1600" dirty="0" smtClean="0">
                <a:latin typeface="Bariol Bold" panose="02000506040000020003" pitchFamily="50" charset="0"/>
              </a:rPr>
              <a:t>0 ml</a:t>
            </a:r>
            <a:endParaRPr lang="en-GB" sz="1600" dirty="0">
              <a:latin typeface="Bariol Bold" panose="02000506040000020003" pitchFamily="50" charset="0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10493360" y="3941609"/>
            <a:ext cx="1957425" cy="1210548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466693"/>
            <a:ext cx="3400425" cy="3895725"/>
          </a:xfrm>
          <a:prstGeom prst="rect">
            <a:avLst/>
          </a:prstGeom>
        </p:spPr>
      </p:pic>
      <p:sp>
        <p:nvSpPr>
          <p:cNvPr id="4" name="TextBox 7"/>
          <p:cNvSpPr txBox="1"/>
          <p:nvPr/>
        </p:nvSpPr>
        <p:spPr>
          <a:xfrm>
            <a:off x="10875724" y="2085842"/>
            <a:ext cx="582587" cy="246221"/>
          </a:xfrm>
          <a:prstGeom prst="rect">
            <a:avLst/>
          </a:prstGeom>
          <a:solidFill>
            <a:srgbClr val="EAF6FA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00" dirty="0" smtClean="0">
                <a:latin typeface="Bariol Bold" panose="02000506040000020003" pitchFamily="50" charset="0"/>
              </a:rPr>
              <a:t>100 ml</a:t>
            </a:r>
            <a:endParaRPr lang="en-GB" sz="1600" dirty="0">
              <a:latin typeface="Bariol Bold" panose="02000506040000020003" pitchFamily="50" charset="0"/>
            </a:endParaRPr>
          </a:p>
        </p:txBody>
      </p:sp>
      <p:sp>
        <p:nvSpPr>
          <p:cNvPr id="6" name="TextBox 8"/>
          <p:cNvSpPr txBox="1"/>
          <p:nvPr/>
        </p:nvSpPr>
        <p:spPr>
          <a:xfrm>
            <a:off x="10891160" y="3554881"/>
            <a:ext cx="567151" cy="246221"/>
          </a:xfrm>
          <a:prstGeom prst="rect">
            <a:avLst/>
          </a:prstGeom>
          <a:solidFill>
            <a:srgbClr val="EAF6FA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00" dirty="0">
                <a:latin typeface="Bariol Bold" panose="02000506040000020003" pitchFamily="50" charset="0"/>
              </a:rPr>
              <a:t>5</a:t>
            </a:r>
            <a:r>
              <a:rPr lang="en-GB" sz="1600" dirty="0" smtClean="0">
                <a:latin typeface="Bariol Bold" panose="02000506040000020003" pitchFamily="50" charset="0"/>
              </a:rPr>
              <a:t>0 ml</a:t>
            </a:r>
            <a:endParaRPr lang="en-GB" sz="1600" dirty="0">
              <a:latin typeface="Bariol Bold" panose="02000506040000020003" pitchFamily="50" charset="0"/>
            </a:endParaRPr>
          </a:p>
        </p:txBody>
      </p:sp>
      <p:sp>
        <p:nvSpPr>
          <p:cNvPr id="11" name="Freeform 9"/>
          <p:cNvSpPr/>
          <p:nvPr/>
        </p:nvSpPr>
        <p:spPr>
          <a:xfrm>
            <a:off x="10493360" y="3941609"/>
            <a:ext cx="1957425" cy="1210548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38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Estimate the amount of water in the container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. </a:t>
            </a:r>
          </a:p>
          <a:p>
            <a:pPr lvl="0">
              <a:defRPr/>
            </a:pPr>
            <a:r>
              <a:rPr lang="en-US" sz="2800" dirty="0" smtClean="0">
                <a:solidFill>
                  <a:srgbClr val="FF0000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About 45ml</a:t>
            </a:r>
            <a:endParaRPr lang="en-US" sz="2800" dirty="0">
              <a:solidFill>
                <a:srgbClr val="FF0000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4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why you have given your answer. </a:t>
            </a:r>
            <a:r>
              <a:rPr lang="en-US" sz="24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</a:t>
            </a:r>
            <a:r>
              <a:rPr lang="en-US" sz="2400" dirty="0" smtClean="0">
                <a:solidFill>
                  <a:srgbClr val="FF0000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About 45ml because it’s half way between the 40ml and the 50ml</a:t>
            </a:r>
            <a:endParaRPr lang="en-US" sz="24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2099" y="1759885"/>
            <a:ext cx="3149098" cy="36963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466693"/>
            <a:ext cx="3400425" cy="38957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875724" y="2085842"/>
            <a:ext cx="582587" cy="246221"/>
          </a:xfrm>
          <a:prstGeom prst="rect">
            <a:avLst/>
          </a:prstGeom>
          <a:solidFill>
            <a:srgbClr val="EAF6FA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00" dirty="0" smtClean="0">
                <a:latin typeface="Bariol Bold" panose="02000506040000020003" pitchFamily="50" charset="0"/>
              </a:rPr>
              <a:t>100 ml</a:t>
            </a:r>
            <a:endParaRPr lang="en-GB" sz="1600" dirty="0">
              <a:latin typeface="Bariol Bold" panose="0200050604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91160" y="3554881"/>
            <a:ext cx="567151" cy="246221"/>
          </a:xfrm>
          <a:prstGeom prst="rect">
            <a:avLst/>
          </a:prstGeom>
          <a:solidFill>
            <a:srgbClr val="EAF6FA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00" dirty="0">
                <a:latin typeface="Bariol Bold" panose="02000506040000020003" pitchFamily="50" charset="0"/>
              </a:rPr>
              <a:t>5</a:t>
            </a:r>
            <a:r>
              <a:rPr lang="en-GB" sz="1600" dirty="0" smtClean="0">
                <a:latin typeface="Bariol Bold" panose="02000506040000020003" pitchFamily="50" charset="0"/>
              </a:rPr>
              <a:t>0 ml</a:t>
            </a:r>
            <a:endParaRPr lang="en-GB" sz="1600" dirty="0">
              <a:latin typeface="Bariol Bold" panose="02000506040000020003" pitchFamily="50" charset="0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10493360" y="3941609"/>
            <a:ext cx="1957425" cy="1210548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466693"/>
            <a:ext cx="3400425" cy="3895725"/>
          </a:xfrm>
          <a:prstGeom prst="rect">
            <a:avLst/>
          </a:prstGeom>
        </p:spPr>
      </p:pic>
      <p:sp>
        <p:nvSpPr>
          <p:cNvPr id="4" name="TextBox 6"/>
          <p:cNvSpPr txBox="1"/>
          <p:nvPr/>
        </p:nvSpPr>
        <p:spPr>
          <a:xfrm>
            <a:off x="10875724" y="2085842"/>
            <a:ext cx="582587" cy="246221"/>
          </a:xfrm>
          <a:prstGeom prst="rect">
            <a:avLst/>
          </a:prstGeom>
          <a:solidFill>
            <a:srgbClr val="EAF6FA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00" dirty="0" smtClean="0">
                <a:latin typeface="Bariol Bold" panose="02000506040000020003" pitchFamily="50" charset="0"/>
              </a:rPr>
              <a:t>100 ml</a:t>
            </a:r>
            <a:endParaRPr lang="en-GB" sz="1600" dirty="0">
              <a:latin typeface="Bariol Bold" panose="02000506040000020003" pitchFamily="50" charset="0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10891160" y="3554881"/>
            <a:ext cx="567151" cy="246221"/>
          </a:xfrm>
          <a:prstGeom prst="rect">
            <a:avLst/>
          </a:prstGeom>
          <a:solidFill>
            <a:srgbClr val="EAF6FA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00" dirty="0">
                <a:latin typeface="Bariol Bold" panose="02000506040000020003" pitchFamily="50" charset="0"/>
              </a:rPr>
              <a:t>5</a:t>
            </a:r>
            <a:r>
              <a:rPr lang="en-GB" sz="1600" dirty="0" smtClean="0">
                <a:latin typeface="Bariol Bold" panose="02000506040000020003" pitchFamily="50" charset="0"/>
              </a:rPr>
              <a:t>0 ml</a:t>
            </a:r>
            <a:endParaRPr lang="en-GB" sz="1600" dirty="0">
              <a:latin typeface="Bariol Bold" panose="02000506040000020003" pitchFamily="50" charset="0"/>
            </a:endParaRPr>
          </a:p>
        </p:txBody>
      </p:sp>
      <p:sp>
        <p:nvSpPr>
          <p:cNvPr id="12" name="Freeform 9"/>
          <p:cNvSpPr/>
          <p:nvPr/>
        </p:nvSpPr>
        <p:spPr>
          <a:xfrm>
            <a:off x="10493360" y="3941609"/>
            <a:ext cx="1957425" cy="1210548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04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puts 4 litres of water in bucket A.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then pours 3 litres from bucket A into bucket B.   </a:t>
            </a:r>
          </a:p>
          <a:p>
            <a:pPr lvl="0">
              <a:defRPr/>
            </a:pPr>
            <a:endParaRPr lang="en-GB" sz="40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4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4000" dirty="0">
                <a:solidFill>
                  <a:prstClr val="black"/>
                </a:solidFill>
                <a:latin typeface="Gill Sans MT" panose="020B0502020104020203" pitchFamily="34" charset="0"/>
              </a:rPr>
              <a:t>				</a:t>
            </a:r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         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B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sentence is correct?     </a:t>
            </a: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is more in bucket A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False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is less in bucket A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True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equal amounts in each bucket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False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why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</a:t>
            </a: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There were 4 litres in A but then he poured 3 of the litres into B – So A has 1 litre and B has 3 litres</a:t>
            </a: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149" y="1849697"/>
            <a:ext cx="1407499" cy="13104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7670" y="1849697"/>
            <a:ext cx="1407499" cy="1310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818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wants to  measure 2 litres of water into a tub. She only has a 5 litre and a 3 litre container. </a:t>
            </a:r>
          </a:p>
          <a:p>
            <a:pPr lvl="0">
              <a:defRPr/>
            </a:pPr>
            <a:endParaRPr lang="en-GB" sz="2800" dirty="0" smtClean="0">
              <a:solidFill>
                <a:srgbClr val="FF0066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srgbClr val="FF0066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srgbClr val="FF0066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srgbClr val="FF0066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srgbClr val="FF0066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can she use both containers to measure 2 litres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She should fill the 5L tub and then use that water to fill the 3L tub. This will leave her with 2L in the green tub.</a:t>
            </a:r>
            <a:endParaRPr lang="en-GB" sz="24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095" y="2109009"/>
            <a:ext cx="1429062" cy="98688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2497" y="2421659"/>
            <a:ext cx="1917514" cy="178527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988" y="2109008"/>
            <a:ext cx="1340054" cy="138119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767666" y="2799606"/>
            <a:ext cx="804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5 l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917691" y="3228595"/>
            <a:ext cx="804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3</a:t>
            </a:r>
            <a:r>
              <a:rPr lang="en-GB" sz="2800" noProof="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l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988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Mollie took the temperature at 12 p.m. and again at 5 p.m.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was a difference of 7°C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temperatures be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13°C and 20°C        14°C and 21°C    15°C and 22</a:t>
            </a:r>
            <a:r>
              <a:rPr lang="en-GB" sz="2800" dirty="0">
                <a:solidFill>
                  <a:srgbClr val="FF0000"/>
                </a:solidFill>
                <a:latin typeface="Gill Sans MT" panose="020B0502020104020203" pitchFamily="34" charset="0"/>
              </a:rPr>
              <a:t>°C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6801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2305</TotalTime>
  <Words>486</Words>
  <Application>Microsoft Office PowerPoint</Application>
  <PresentationFormat>A4 Paper (210x297 mm)</PresentationFormat>
  <Paragraphs>192</Paragraphs>
  <Slides>16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6" baseType="lpstr">
      <vt:lpstr>Arial</vt:lpstr>
      <vt:lpstr>Bariol</vt:lpstr>
      <vt:lpstr>Bariol Bold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cathy66@live.co.uk</cp:lastModifiedBy>
  <cp:revision>135</cp:revision>
  <dcterms:created xsi:type="dcterms:W3CDTF">2019-02-04T08:17:32Z</dcterms:created>
  <dcterms:modified xsi:type="dcterms:W3CDTF">2020-07-08T14:30:34Z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