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21"/>
  </p:notesMasterIdLst>
  <p:sldIdLst>
    <p:sldId id="271" r:id="rId6"/>
    <p:sldId id="410" r:id="rId7"/>
    <p:sldId id="412" r:id="rId8"/>
    <p:sldId id="413" r:id="rId9"/>
    <p:sldId id="414" r:id="rId10"/>
    <p:sldId id="416" r:id="rId11"/>
    <p:sldId id="419" r:id="rId12"/>
    <p:sldId id="420" r:id="rId13"/>
    <p:sldId id="421" r:id="rId14"/>
    <p:sldId id="422" r:id="rId15"/>
    <p:sldId id="426" r:id="rId16"/>
    <p:sldId id="428" r:id="rId17"/>
    <p:sldId id="429" r:id="rId18"/>
    <p:sldId id="430" r:id="rId19"/>
    <p:sldId id="431" r:id="rId20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FF"/>
    <a:srgbClr val="FB35E3"/>
    <a:srgbClr val="A636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79" autoAdjust="0"/>
    <p:restoredTop sz="84489" autoAdjust="0"/>
  </p:normalViewPr>
  <p:slideViewPr>
    <p:cSldViewPr snapToGrid="0" showGuides="1">
      <p:cViewPr>
        <p:scale>
          <a:sx n="66" d="100"/>
          <a:sy n="66" d="100"/>
        </p:scale>
        <p:origin x="1380" y="252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46609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59437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25110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03093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52983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9674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06529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3451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73789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12262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53386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21711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14579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xmlns="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xmlns="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xmlns="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xmlns="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7" Type="http://schemas.openxmlformats.org/officeDocument/2006/relationships/image" Target="../media/image4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png"/><Relationship Id="rId5" Type="http://schemas.openxmlformats.org/officeDocument/2006/relationships/image" Target="../media/image38.png"/><Relationship Id="rId4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085713"/>
            <a:ext cx="3930163" cy="1757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2400" b="1" dirty="0" smtClean="0">
                <a:solidFill>
                  <a:srgbClr val="FF0000"/>
                </a:solidFill>
                <a:latin typeface="Gill Sans MT" panose="020B0502020104020203" pitchFamily="34" charset="0"/>
                <a:cs typeface="Times New Roman" panose="02020603050405020304" pitchFamily="18" charset="0"/>
              </a:rPr>
              <a:t>REASONING </a:t>
            </a:r>
            <a:r>
              <a:rPr lang="en-GB" altLang="en-US" sz="2400" b="1" dirty="0" smtClean="0">
                <a:solidFill>
                  <a:srgbClr val="FF0000"/>
                </a:solidFill>
                <a:latin typeface="Gill Sans MT" panose="020B0502020104020203" pitchFamily="34" charset="0"/>
                <a:cs typeface="Times New Roman" panose="02020603050405020304" pitchFamily="18" charset="0"/>
              </a:rPr>
              <a:t>ANSWERS</a:t>
            </a:r>
            <a:endParaRPr kumimoji="0" lang="en-GB" alt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812876" y="3250185"/>
            <a:ext cx="5955522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4400" dirty="0" smtClean="0">
                <a:solidFill>
                  <a:srgbClr val="FFFFFF"/>
                </a:solidFill>
                <a:latin typeface="Gill Sans MT" panose="020B0502020104020203" pitchFamily="34" charset="0"/>
                <a:cs typeface="Times New Roman" panose="02020603050405020304" pitchFamily="18" charset="0"/>
              </a:rPr>
              <a:t>Multiplication &amp; Division 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group of money is the odd one out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         *</a:t>
            </a: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Explain why. </a:t>
            </a:r>
            <a:r>
              <a:rPr lang="en-US" sz="20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The first 2 total 12. The last one totals 15</a:t>
            </a:r>
            <a:endParaRPr lang="en-US" sz="2000" dirty="0">
              <a:solidFill>
                <a:srgbClr val="FF0000"/>
              </a:solidFill>
              <a:latin typeface="Gill Sans MT" panose="020B0502020104020203" pitchFamily="34" charset="0"/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5377364"/>
              </p:ext>
            </p:extLst>
          </p:nvPr>
        </p:nvGraphicFramePr>
        <p:xfrm>
          <a:off x="2503168" y="1423851"/>
          <a:ext cx="3244488" cy="124170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81496">
                  <a:extLst>
                    <a:ext uri="{9D8B030D-6E8A-4147-A177-3AD203B41FA5}">
                      <a16:colId xmlns:a16="http://schemas.microsoft.com/office/drawing/2014/main" xmlns="" val="1639536742"/>
                    </a:ext>
                  </a:extLst>
                </a:gridCol>
                <a:gridCol w="1081496">
                  <a:extLst>
                    <a:ext uri="{9D8B030D-6E8A-4147-A177-3AD203B41FA5}">
                      <a16:colId xmlns:a16="http://schemas.microsoft.com/office/drawing/2014/main" xmlns="" val="2804613906"/>
                    </a:ext>
                  </a:extLst>
                </a:gridCol>
                <a:gridCol w="1081496">
                  <a:extLst>
                    <a:ext uri="{9D8B030D-6E8A-4147-A177-3AD203B41FA5}">
                      <a16:colId xmlns:a16="http://schemas.microsoft.com/office/drawing/2014/main" xmlns="" val="3119503902"/>
                    </a:ext>
                  </a:extLst>
                </a:gridCol>
              </a:tblGrid>
              <a:tr h="124170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876338095"/>
                  </a:ext>
                </a:extLst>
              </a:tr>
            </a:tbl>
          </a:graphicData>
        </a:graphic>
      </p:graphicFrame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9617936"/>
              </p:ext>
            </p:extLst>
          </p:nvPr>
        </p:nvGraphicFramePr>
        <p:xfrm>
          <a:off x="2503168" y="2966761"/>
          <a:ext cx="3244488" cy="124170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81496">
                  <a:extLst>
                    <a:ext uri="{9D8B030D-6E8A-4147-A177-3AD203B41FA5}">
                      <a16:colId xmlns:a16="http://schemas.microsoft.com/office/drawing/2014/main" xmlns="" val="1639536742"/>
                    </a:ext>
                  </a:extLst>
                </a:gridCol>
                <a:gridCol w="1081496">
                  <a:extLst>
                    <a:ext uri="{9D8B030D-6E8A-4147-A177-3AD203B41FA5}">
                      <a16:colId xmlns:a16="http://schemas.microsoft.com/office/drawing/2014/main" xmlns="" val="2804613906"/>
                    </a:ext>
                  </a:extLst>
                </a:gridCol>
                <a:gridCol w="1081496">
                  <a:extLst>
                    <a:ext uri="{9D8B030D-6E8A-4147-A177-3AD203B41FA5}">
                      <a16:colId xmlns:a16="http://schemas.microsoft.com/office/drawing/2014/main" xmlns="" val="3119503902"/>
                    </a:ext>
                  </a:extLst>
                </a:gridCol>
              </a:tblGrid>
              <a:tr h="124170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876338095"/>
                  </a:ext>
                </a:extLst>
              </a:tr>
            </a:tbl>
          </a:graphicData>
        </a:graphic>
      </p:graphicFrame>
      <p:graphicFrame>
        <p:nvGraphicFramePr>
          <p:cNvPr id="24" name="Table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0455438"/>
              </p:ext>
            </p:extLst>
          </p:nvPr>
        </p:nvGraphicFramePr>
        <p:xfrm>
          <a:off x="2503168" y="4510287"/>
          <a:ext cx="3244488" cy="124170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81496">
                  <a:extLst>
                    <a:ext uri="{9D8B030D-6E8A-4147-A177-3AD203B41FA5}">
                      <a16:colId xmlns:a16="http://schemas.microsoft.com/office/drawing/2014/main" xmlns="" val="1639536742"/>
                    </a:ext>
                  </a:extLst>
                </a:gridCol>
                <a:gridCol w="1081496">
                  <a:extLst>
                    <a:ext uri="{9D8B030D-6E8A-4147-A177-3AD203B41FA5}">
                      <a16:colId xmlns:a16="http://schemas.microsoft.com/office/drawing/2014/main" xmlns="" val="2804613906"/>
                    </a:ext>
                  </a:extLst>
                </a:gridCol>
                <a:gridCol w="1081496">
                  <a:extLst>
                    <a:ext uri="{9D8B030D-6E8A-4147-A177-3AD203B41FA5}">
                      <a16:colId xmlns:a16="http://schemas.microsoft.com/office/drawing/2014/main" xmlns="" val="3119503902"/>
                    </a:ext>
                  </a:extLst>
                </a:gridCol>
              </a:tblGrid>
              <a:tr h="124170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876338095"/>
                  </a:ext>
                </a:extLst>
              </a:tr>
            </a:tbl>
          </a:graphicData>
        </a:graphic>
      </p:graphicFrame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1207" y="2054508"/>
            <a:ext cx="556723" cy="51195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4768" y="1549138"/>
            <a:ext cx="556723" cy="51195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6729" y="2054508"/>
            <a:ext cx="556723" cy="51195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3168" y="1549138"/>
            <a:ext cx="556723" cy="51195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5216" y="2061090"/>
            <a:ext cx="556723" cy="51195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4381" y="1546593"/>
            <a:ext cx="556723" cy="511952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3890" y="2074117"/>
            <a:ext cx="556723" cy="51195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0784" y="1544048"/>
            <a:ext cx="556723" cy="511952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1949" y="2054508"/>
            <a:ext cx="556723" cy="511952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5510" y="1549138"/>
            <a:ext cx="556723" cy="511952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7471" y="2054508"/>
            <a:ext cx="556723" cy="511952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3910" y="1549138"/>
            <a:ext cx="556723" cy="511952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9980" y="3011043"/>
            <a:ext cx="556723" cy="550884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1293" y="3543730"/>
            <a:ext cx="556723" cy="550884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0762" y="3011042"/>
            <a:ext cx="556723" cy="550884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1102" y="3543730"/>
            <a:ext cx="556723" cy="550884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7471" y="3032950"/>
            <a:ext cx="556723" cy="550884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1949" y="3527966"/>
            <a:ext cx="556723" cy="550884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9902" y="4785790"/>
            <a:ext cx="639978" cy="637626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9454" y="4772106"/>
            <a:ext cx="639978" cy="637626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5423" y="4803634"/>
            <a:ext cx="639978" cy="63762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1273" y="0"/>
            <a:ext cx="1320613" cy="121441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1273" y="989128"/>
            <a:ext cx="1320613" cy="130676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3595" y="2070606"/>
            <a:ext cx="1255968" cy="12513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0466" y="3096674"/>
            <a:ext cx="1482226" cy="132061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1273" y="4192005"/>
            <a:ext cx="1320613" cy="132061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0466" y="5287336"/>
            <a:ext cx="1482227" cy="1477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Spot the mistake.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1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dirty="0">
                <a:solidFill>
                  <a:prstClr val="black"/>
                </a:solidFill>
                <a:latin typeface="Gill Sans MT" panose="020B0502020104020203" pitchFamily="34" charset="0"/>
              </a:rPr>
              <a:t>Alex says, “There are 10 equal groups with 2 in each group. There are ten 2s</a:t>
            </a:r>
            <a:r>
              <a:rPr lang="en-US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.”</a:t>
            </a:r>
          </a:p>
          <a:p>
            <a:pPr lvl="0">
              <a:defRPr/>
            </a:pPr>
            <a:r>
              <a:rPr lang="en-US" b="1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There are 2 equal groups with 10 in each group. There are two 10’s</a:t>
            </a:r>
            <a:endParaRPr lang="en-US" b="1" dirty="0">
              <a:solidFill>
                <a:srgbClr val="FF0000"/>
              </a:solidFill>
              <a:latin typeface="Gill Sans MT" panose="020B0502020104020203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0286" y="928638"/>
            <a:ext cx="3659001" cy="417435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9025" y="925145"/>
            <a:ext cx="3659001" cy="417435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6051" y="2721805"/>
            <a:ext cx="323805" cy="31099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5791" y="2813669"/>
            <a:ext cx="323805" cy="31099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4482" y="2058734"/>
            <a:ext cx="323805" cy="31099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9658" y="1841281"/>
            <a:ext cx="323805" cy="31099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6651" y="2533560"/>
            <a:ext cx="323805" cy="31099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0132" y="2168655"/>
            <a:ext cx="323805" cy="31099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7897" y="2528717"/>
            <a:ext cx="323805" cy="31099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7456" y="2486701"/>
            <a:ext cx="323805" cy="31099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4745" y="2026357"/>
            <a:ext cx="323805" cy="31099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8261" y="2214231"/>
            <a:ext cx="323805" cy="31099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1111" y="2261391"/>
            <a:ext cx="323805" cy="31099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5940" y="1942155"/>
            <a:ext cx="323805" cy="31099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332" y="2074636"/>
            <a:ext cx="323805" cy="31099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6268" y="2324151"/>
            <a:ext cx="323805" cy="31099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4897" y="2754224"/>
            <a:ext cx="323805" cy="31099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7883" y="2566308"/>
            <a:ext cx="323805" cy="31099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8664" y="2058048"/>
            <a:ext cx="323805" cy="310993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0015" y="2568639"/>
            <a:ext cx="323805" cy="31099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4710" y="2829418"/>
            <a:ext cx="323805" cy="310993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5511" y="1673967"/>
            <a:ext cx="323805" cy="310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4321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38508" y="723233"/>
            <a:ext cx="8056280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Has Eva shown the equal groups correctly?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dirty="0"/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Draw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or use cubes to show what Eva should have done.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0134127"/>
              </p:ext>
            </p:extLst>
          </p:nvPr>
        </p:nvGraphicFramePr>
        <p:xfrm>
          <a:off x="3697306" y="3778563"/>
          <a:ext cx="489683" cy="108410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9683">
                  <a:extLst>
                    <a:ext uri="{9D8B030D-6E8A-4147-A177-3AD203B41FA5}">
                      <a16:colId xmlns:a16="http://schemas.microsoft.com/office/drawing/2014/main" xmlns="" val="1608283308"/>
                    </a:ext>
                  </a:extLst>
                </a:gridCol>
              </a:tblGrid>
              <a:tr h="361369"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842647942"/>
                  </a:ext>
                </a:extLst>
              </a:tr>
              <a:tr h="361369"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948766771"/>
                  </a:ext>
                </a:extLst>
              </a:tr>
              <a:tr h="361369"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17749751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9395655"/>
              </p:ext>
            </p:extLst>
          </p:nvPr>
        </p:nvGraphicFramePr>
        <p:xfrm>
          <a:off x="5201253" y="3778563"/>
          <a:ext cx="489683" cy="108410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9683">
                  <a:extLst>
                    <a:ext uri="{9D8B030D-6E8A-4147-A177-3AD203B41FA5}">
                      <a16:colId xmlns:a16="http://schemas.microsoft.com/office/drawing/2014/main" xmlns="" val="1608283308"/>
                    </a:ext>
                  </a:extLst>
                </a:gridCol>
              </a:tblGrid>
              <a:tr h="361369"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842647942"/>
                  </a:ext>
                </a:extLst>
              </a:tr>
              <a:tr h="361369"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948766771"/>
                  </a:ext>
                </a:extLst>
              </a:tr>
              <a:tr h="361369"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17749751"/>
                  </a:ext>
                </a:extLst>
              </a:tr>
            </a:tbl>
          </a:graphicData>
        </a:graphic>
      </p:graphicFrame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8796" y="1398131"/>
            <a:ext cx="1211379" cy="129081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7297" y="1659303"/>
            <a:ext cx="1026032" cy="144968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713" y="2233908"/>
            <a:ext cx="1026032" cy="144968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3141" y="1398131"/>
            <a:ext cx="1026032" cy="144968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2644" y="2202408"/>
            <a:ext cx="1211379" cy="129081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9817" y="1474331"/>
            <a:ext cx="1211379" cy="1290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1290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can you make the groups equal?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910315" y="3140943"/>
            <a:ext cx="1588168" cy="1371600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5362074" y="3140943"/>
            <a:ext cx="1588168" cy="1371600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5-Point Star 7"/>
          <p:cNvSpPr/>
          <p:nvPr/>
        </p:nvSpPr>
        <p:spPr>
          <a:xfrm>
            <a:off x="6173169" y="3824288"/>
            <a:ext cx="497389" cy="495800"/>
          </a:xfrm>
          <a:prstGeom prst="star5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5-Point Star 9"/>
          <p:cNvSpPr/>
          <p:nvPr/>
        </p:nvSpPr>
        <p:spPr>
          <a:xfrm>
            <a:off x="6165548" y="3272490"/>
            <a:ext cx="497389" cy="495800"/>
          </a:xfrm>
          <a:prstGeom prst="star5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5-Point Star 10"/>
          <p:cNvSpPr/>
          <p:nvPr/>
        </p:nvSpPr>
        <p:spPr>
          <a:xfrm>
            <a:off x="5577055" y="3274496"/>
            <a:ext cx="497389" cy="495800"/>
          </a:xfrm>
          <a:prstGeom prst="star5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5-Point Star 11"/>
          <p:cNvSpPr/>
          <p:nvPr/>
        </p:nvSpPr>
        <p:spPr>
          <a:xfrm>
            <a:off x="3713238" y="3824288"/>
            <a:ext cx="497389" cy="495800"/>
          </a:xfrm>
          <a:prstGeom prst="star5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5-Point Star 12"/>
          <p:cNvSpPr/>
          <p:nvPr/>
        </p:nvSpPr>
        <p:spPr>
          <a:xfrm>
            <a:off x="3190000" y="3272490"/>
            <a:ext cx="497389" cy="495800"/>
          </a:xfrm>
          <a:prstGeom prst="star5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5-Point Star 13"/>
          <p:cNvSpPr/>
          <p:nvPr/>
        </p:nvSpPr>
        <p:spPr>
          <a:xfrm>
            <a:off x="3797952" y="3234716"/>
            <a:ext cx="497389" cy="495800"/>
          </a:xfrm>
          <a:prstGeom prst="star5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295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329320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4000" b="1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True or False?</a:t>
                </a:r>
                <a:endParaRPr lang="en-GB" sz="4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b="1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2     </a:t>
                </a:r>
                <a:r>
                  <a:rPr lang="en-GB" sz="2800" b="1" dirty="0" smtClean="0">
                    <a:solidFill>
                      <a:srgbClr val="FF0000"/>
                    </a:solidFill>
                    <a:latin typeface="Gill Sans MT" panose="020B0502020104020203" pitchFamily="34" charset="0"/>
                  </a:rPr>
                  <a:t>True. Both = 10</a:t>
                </a:r>
                <a:endParaRPr lang="en-GB" sz="2800" b="1" dirty="0">
                  <a:solidFill>
                    <a:srgbClr val="FF0000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Draw an image or use cubes to help you explain your answer.</a:t>
                </a: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3293209"/>
              </a:xfrm>
              <a:prstGeom prst="rect">
                <a:avLst/>
              </a:prstGeom>
              <a:blipFill rotWithShape="0">
                <a:blip r:embed="rId3"/>
                <a:stretch>
                  <a:fillRect l="-2725" t="-3333" r="-681" b="-42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6009" y="1962257"/>
            <a:ext cx="866235" cy="122377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1453" y="527320"/>
            <a:ext cx="855345" cy="120839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5329" y="4588002"/>
            <a:ext cx="908789" cy="68713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413" y="4379357"/>
            <a:ext cx="904276" cy="128899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6156" y="4379357"/>
            <a:ext cx="904276" cy="128899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3509" y="4588002"/>
            <a:ext cx="908789" cy="68713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7901" y="4588002"/>
            <a:ext cx="908789" cy="68713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2525" y="4588003"/>
            <a:ext cx="908789" cy="68713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3736" y="4588004"/>
            <a:ext cx="908789" cy="687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336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Use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or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to make the statements correct.</a:t>
                </a: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23220"/>
              </a:xfrm>
              <a:prstGeom prst="rect">
                <a:avLst/>
              </a:prstGeom>
              <a:blipFill>
                <a:blip r:embed="rId3"/>
                <a:stretch>
                  <a:fillRect l="-1590" t="-12791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268043551"/>
                  </p:ext>
                </p:extLst>
              </p:nvPr>
            </p:nvGraphicFramePr>
            <p:xfrm>
              <a:off x="1852244" y="2291413"/>
              <a:ext cx="6130894" cy="261747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591776">
                      <a:extLst>
                        <a:ext uri="{9D8B030D-6E8A-4147-A177-3AD203B41FA5}">
                          <a16:colId xmlns:a16="http://schemas.microsoft.com/office/drawing/2014/main" xmlns="" val="24841429"/>
                        </a:ext>
                      </a:extLst>
                    </a:gridCol>
                    <a:gridCol w="965212">
                      <a:extLst>
                        <a:ext uri="{9D8B030D-6E8A-4147-A177-3AD203B41FA5}">
                          <a16:colId xmlns:a16="http://schemas.microsoft.com/office/drawing/2014/main" xmlns="" val="2308025387"/>
                        </a:ext>
                      </a:extLst>
                    </a:gridCol>
                    <a:gridCol w="2573906">
                      <a:extLst>
                        <a:ext uri="{9D8B030D-6E8A-4147-A177-3AD203B41FA5}">
                          <a16:colId xmlns:a16="http://schemas.microsoft.com/office/drawing/2014/main" xmlns="" val="838641310"/>
                        </a:ext>
                      </a:extLst>
                    </a:gridCol>
                  </a:tblGrid>
                  <a:tr h="87249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3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</m:oMath>
                          </a14:m>
                          <a:r>
                            <a:rPr lang="en-US" sz="2800" dirty="0" smtClean="0">
                              <a:latin typeface="Gill Sans MT" panose="020B0502020104020203" pitchFamily="34" charset="0"/>
                            </a:rPr>
                            <a:t> 5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800" i="1" dirty="0" smtClean="0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  <m:t>&lt;</m:t>
                                </m:r>
                              </m:oMath>
                            </m:oMathPara>
                          </a14:m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b="0" i="1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</m:oMath>
                          </a14:m>
                          <a:r>
                            <a:rPr lang="en-US" sz="2800" dirty="0" smtClean="0">
                              <a:latin typeface="Gill Sans MT" panose="020B0502020104020203" pitchFamily="34" charset="0"/>
                            </a:rPr>
                            <a:t> 5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b="0" i="1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</m:oMath>
                          </a14:m>
                          <a:r>
                            <a:rPr lang="en-US" sz="2800" dirty="0" smtClean="0">
                              <a:latin typeface="Gill Sans MT" panose="020B0502020104020203" pitchFamily="34" charset="0"/>
                            </a:rPr>
                            <a:t> 5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b="0" i="1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</m:oMath>
                          </a14:m>
                          <a:r>
                            <a:rPr lang="en-US" sz="2800" dirty="0" smtClean="0">
                              <a:latin typeface="Gill Sans MT" panose="020B0502020104020203" pitchFamily="34" charset="0"/>
                            </a:rPr>
                            <a:t> 5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687429978"/>
                      </a:ext>
                    </a:extLst>
                  </a:tr>
                  <a:tr h="87249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</m:oMath>
                          </a14:m>
                          <a:r>
                            <a:rPr lang="en-US" sz="2800" dirty="0" smtClean="0">
                              <a:latin typeface="Gill Sans MT" panose="020B0502020104020203" pitchFamily="34" charset="0"/>
                            </a:rPr>
                            <a:t> 2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 smtClean="0">
                              <a:latin typeface="Gill Sans MT" panose="020B0502020104020203" pitchFamily="34" charset="0"/>
                            </a:rPr>
                            <a:t>=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b="0" i="1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</m:oMath>
                          </a14:m>
                          <a:r>
                            <a:rPr lang="en-US" sz="2800" dirty="0" smtClean="0">
                              <a:latin typeface="Gill Sans MT" panose="020B0502020104020203" pitchFamily="34" charset="0"/>
                            </a:rPr>
                            <a:t> 2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950380865"/>
                      </a:ext>
                    </a:extLst>
                  </a:tr>
                  <a:tr h="87249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10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i="1" dirty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</m:oMath>
                          </a14:m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 2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800" i="1" dirty="0" smtClean="0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  <m:t>&gt;</m:t>
                                </m:r>
                              </m:oMath>
                            </m:oMathPara>
                          </a14:m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 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i="1" dirty="0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</m:oMath>
                          </a14:m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 5</a:t>
                          </a:r>
                          <a:r>
                            <a:rPr lang="en-GB" sz="2800" baseline="0" dirty="0" smtClean="0">
                              <a:latin typeface="Gill Sans MT" panose="020B0502020104020203" pitchFamily="34" charset="0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i="1" baseline="0" dirty="0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</m:oMath>
                          </a14:m>
                          <a:r>
                            <a:rPr lang="en-GB" sz="2800" baseline="0" dirty="0" smtClean="0">
                              <a:latin typeface="Gill Sans MT" panose="020B0502020104020203" pitchFamily="34" charset="0"/>
                            </a:rPr>
                            <a:t> 5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2995003168"/>
                      </a:ext>
                    </a:extLst>
                  </a:tr>
                </a:tbl>
              </a:graphicData>
            </a:graphic>
          </p:graphicFrame>
        </mc:Choice>
        <mc:Fallback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268043551"/>
                  </p:ext>
                </p:extLst>
              </p:nvPr>
            </p:nvGraphicFramePr>
            <p:xfrm>
              <a:off x="1852244" y="2291413"/>
              <a:ext cx="6130894" cy="261747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591776">
                      <a:extLst>
                        <a:ext uri="{9D8B030D-6E8A-4147-A177-3AD203B41FA5}">
                          <a16:colId xmlns:a16="http://schemas.microsoft.com/office/drawing/2014/main" xmlns="" xmlns:a14="http://schemas.microsoft.com/office/drawing/2010/main" val="24841429"/>
                        </a:ext>
                      </a:extLst>
                    </a:gridCol>
                    <a:gridCol w="965212">
                      <a:extLst>
                        <a:ext uri="{9D8B030D-6E8A-4147-A177-3AD203B41FA5}">
                          <a16:colId xmlns:a16="http://schemas.microsoft.com/office/drawing/2014/main" xmlns="" xmlns:a14="http://schemas.microsoft.com/office/drawing/2010/main" val="2308025387"/>
                        </a:ext>
                      </a:extLst>
                    </a:gridCol>
                    <a:gridCol w="2573906">
                      <a:extLst>
                        <a:ext uri="{9D8B030D-6E8A-4147-A177-3AD203B41FA5}">
                          <a16:colId xmlns:a16="http://schemas.microsoft.com/office/drawing/2014/main" xmlns="" xmlns:a14="http://schemas.microsoft.com/office/drawing/2010/main" val="838641310"/>
                        </a:ext>
                      </a:extLst>
                    </a:gridCol>
                  </a:tblGrid>
                  <a:tr h="87249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 rotWithShape="0">
                          <a:blip r:embed="rId4"/>
                          <a:stretch>
                            <a:fillRect r="-136385" b="-19930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 rotWithShape="0">
                          <a:blip r:embed="rId4"/>
                          <a:stretch>
                            <a:fillRect l="-269620" r="-267722" b="-19930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 rotWithShape="0">
                          <a:blip r:embed="rId4"/>
                          <a:stretch>
                            <a:fillRect l="-138061" b="-19930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xmlns="" xmlns:a14="http://schemas.microsoft.com/office/drawing/2010/main" val="687429978"/>
                      </a:ext>
                    </a:extLst>
                  </a:tr>
                  <a:tr h="87249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 rotWithShape="0">
                          <a:blip r:embed="rId4"/>
                          <a:stretch>
                            <a:fillRect t="-100699" r="-136385" b="-10069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 smtClean="0">
                              <a:latin typeface="Gill Sans MT" panose="020B0502020104020203" pitchFamily="34" charset="0"/>
                            </a:rPr>
                            <a:t>=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 rotWithShape="0">
                          <a:blip r:embed="rId4"/>
                          <a:stretch>
                            <a:fillRect l="-138061" t="-100699" b="-100699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xmlns="" xmlns:a14="http://schemas.microsoft.com/office/drawing/2010/main" val="950380865"/>
                      </a:ext>
                    </a:extLst>
                  </a:tr>
                  <a:tr h="87249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 rotWithShape="0">
                          <a:blip r:embed="rId4"/>
                          <a:stretch>
                            <a:fillRect t="-199306" r="-13638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 rotWithShape="0">
                          <a:blip r:embed="rId4"/>
                          <a:stretch>
                            <a:fillRect l="-269620" t="-199306" r="-26772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 rotWithShape="0">
                          <a:blip r:embed="rId4"/>
                          <a:stretch>
                            <a:fillRect l="-138061" t="-19930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xmlns="" xmlns:a14="http://schemas.microsoft.com/office/drawing/2010/main" val="2995003168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10103616" y="3248306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03616" y="3248306"/>
                <a:ext cx="535724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10103616" y="4022982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03616" y="4022982"/>
                <a:ext cx="535724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10147238" y="2473630"/>
                <a:ext cx="534121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47238" y="2473630"/>
                <a:ext cx="534121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46452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181588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Think of a multiplication to complete: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6    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2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5</a:t>
                </a: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1815882"/>
              </a:xfrm>
              <a:prstGeom prst="rect">
                <a:avLst/>
              </a:prstGeom>
              <a:blipFill rotWithShape="0">
                <a:blip r:embed="rId3"/>
                <a:stretch>
                  <a:fillRect l="-1590" t="-3691" b="-83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82733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total is 12, what could the addition and multiplication be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</a:p>
          <a:p>
            <a:pPr lvl="0">
              <a:defRPr/>
            </a:pPr>
            <a:r>
              <a:rPr lang="en-GB" sz="2800" b="1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6 + 6 = 12            2 x 6 = 12</a:t>
            </a:r>
            <a:endParaRPr lang="en-US" sz="2800" b="1" dirty="0">
              <a:solidFill>
                <a:srgbClr val="FF0000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7114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There are four baskets.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There are three dolls in each basket.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dolls are there altogether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   </a:t>
            </a:r>
            <a:r>
              <a:rPr lang="en-GB" sz="2800" b="1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12</a:t>
            </a:r>
            <a:endParaRPr lang="en-GB" sz="2800" b="1" dirty="0">
              <a:solidFill>
                <a:srgbClr val="FF0000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Draw an image and write a calculation to represent the problem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   </a:t>
            </a:r>
            <a:r>
              <a:rPr lang="en-GB" sz="2800" dirty="0">
                <a:solidFill>
                  <a:srgbClr val="FF0000"/>
                </a:solidFill>
                <a:latin typeface="Gill Sans MT" panose="020B0502020104020203" pitchFamily="34" charset="0"/>
              </a:rPr>
              <a:t>* * </a:t>
            </a: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*   * * *    * * *   * *</a:t>
            </a:r>
            <a:r>
              <a:rPr lang="en-GB" sz="2800" dirty="0">
                <a:solidFill>
                  <a:srgbClr val="FF0000"/>
                </a:solidFill>
                <a:latin typeface="Gill Sans MT" panose="020B0502020104020203" pitchFamily="34" charset="0"/>
              </a:rPr>
              <a:t> </a:t>
            </a: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*  </a:t>
            </a:r>
            <a:r>
              <a:rPr lang="en-GB" sz="2800" b="1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4 x 3 = 12</a:t>
            </a:r>
            <a:endParaRPr lang="en-GB" sz="2800" b="1" dirty="0">
              <a:solidFill>
                <a:srgbClr val="FF0000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9036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4711181"/>
              </p:ext>
            </p:extLst>
          </p:nvPr>
        </p:nvGraphicFramePr>
        <p:xfrm>
          <a:off x="2909987" y="2522762"/>
          <a:ext cx="4228902" cy="208842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04817">
                  <a:extLst>
                    <a:ext uri="{9D8B030D-6E8A-4147-A177-3AD203B41FA5}">
                      <a16:colId xmlns:a16="http://schemas.microsoft.com/office/drawing/2014/main" xmlns="" val="2222977094"/>
                    </a:ext>
                  </a:extLst>
                </a:gridCol>
                <a:gridCol w="704817">
                  <a:extLst>
                    <a:ext uri="{9D8B030D-6E8A-4147-A177-3AD203B41FA5}">
                      <a16:colId xmlns:a16="http://schemas.microsoft.com/office/drawing/2014/main" xmlns="" val="1029799430"/>
                    </a:ext>
                  </a:extLst>
                </a:gridCol>
                <a:gridCol w="704817">
                  <a:extLst>
                    <a:ext uri="{9D8B030D-6E8A-4147-A177-3AD203B41FA5}">
                      <a16:colId xmlns:a16="http://schemas.microsoft.com/office/drawing/2014/main" xmlns="" val="2662349409"/>
                    </a:ext>
                  </a:extLst>
                </a:gridCol>
                <a:gridCol w="704817">
                  <a:extLst>
                    <a:ext uri="{9D8B030D-6E8A-4147-A177-3AD203B41FA5}">
                      <a16:colId xmlns:a16="http://schemas.microsoft.com/office/drawing/2014/main" xmlns="" val="3299686112"/>
                    </a:ext>
                  </a:extLst>
                </a:gridCol>
                <a:gridCol w="704817">
                  <a:extLst>
                    <a:ext uri="{9D8B030D-6E8A-4147-A177-3AD203B41FA5}">
                      <a16:colId xmlns:a16="http://schemas.microsoft.com/office/drawing/2014/main" xmlns="" val="1975571127"/>
                    </a:ext>
                  </a:extLst>
                </a:gridCol>
                <a:gridCol w="704817">
                  <a:extLst>
                    <a:ext uri="{9D8B030D-6E8A-4147-A177-3AD203B41FA5}">
                      <a16:colId xmlns:a16="http://schemas.microsoft.com/office/drawing/2014/main" xmlns="" val="1754833440"/>
                    </a:ext>
                  </a:extLst>
                </a:gridCol>
              </a:tblGrid>
              <a:tr h="696142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176820" marR="176820" marT="88410" marB="884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176820" marR="176820" marT="88410" marB="8841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176820" marR="176820" marT="88410" marB="8841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176820" marR="176820" marT="88410" marB="8841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176820" marR="176820" marT="88410" marB="8841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176820" marR="176820" marT="88410" marB="8841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28345160"/>
                  </a:ext>
                </a:extLst>
              </a:tr>
              <a:tr h="696142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176820" marR="176820" marT="88410" marB="884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176820" marR="176820" marT="88410" marB="8841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176820" marR="176820" marT="88410" marB="8841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176820" marR="176820" marT="88410" marB="8841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176820" marR="176820" marT="88410" marB="8841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176820" marR="176820" marT="88410" marB="8841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448907683"/>
                  </a:ext>
                </a:extLst>
              </a:tr>
              <a:tr h="696142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176820" marR="176820" marT="88410" marB="884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176820" marR="176820" marT="88410" marB="8841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176820" marR="176820" marT="88410" marB="8841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176820" marR="176820" marT="88410" marB="8841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176820" marR="176820" marT="88410" marB="8841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176820" marR="176820" marT="88410" marB="8841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313379189"/>
                  </a:ext>
                </a:extLst>
              </a:tr>
            </a:tbl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Find different ways to solve six lots of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three</a:t>
            </a:r>
          </a:p>
          <a:p>
            <a:pPr lvl="0">
              <a:defRPr/>
            </a:pP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3+3+3+3+3+3             6 x 3</a:t>
            </a:r>
            <a:endParaRPr lang="en-GB" sz="2800" dirty="0">
              <a:solidFill>
                <a:srgbClr val="FF0000"/>
              </a:solidFill>
              <a:latin typeface="Gill Sans MT" panose="020B0502020104020203" pitchFamily="34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2968603" y="2620786"/>
            <a:ext cx="572296" cy="5722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Oval 5"/>
          <p:cNvSpPr/>
          <p:nvPr/>
        </p:nvSpPr>
        <p:spPr>
          <a:xfrm>
            <a:off x="3674186" y="2620786"/>
            <a:ext cx="572296" cy="5722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Oval 6"/>
          <p:cNvSpPr/>
          <p:nvPr/>
        </p:nvSpPr>
        <p:spPr>
          <a:xfrm>
            <a:off x="4379769" y="2620786"/>
            <a:ext cx="572296" cy="5722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085352" y="2620786"/>
            <a:ext cx="572296" cy="5722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Oval 8"/>
          <p:cNvSpPr/>
          <p:nvPr/>
        </p:nvSpPr>
        <p:spPr>
          <a:xfrm>
            <a:off x="5790935" y="2620786"/>
            <a:ext cx="572296" cy="5722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6496517" y="2620786"/>
            <a:ext cx="572296" cy="5722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2968603" y="3280818"/>
            <a:ext cx="572296" cy="5722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3674186" y="3280818"/>
            <a:ext cx="572296" cy="5722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4379769" y="3280818"/>
            <a:ext cx="572296" cy="5722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5085352" y="3280818"/>
            <a:ext cx="572296" cy="5722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5790935" y="3280818"/>
            <a:ext cx="572296" cy="5722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6496517" y="3280818"/>
            <a:ext cx="572296" cy="5722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2968603" y="3945594"/>
            <a:ext cx="572296" cy="5722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3674186" y="3945594"/>
            <a:ext cx="572296" cy="5722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4379769" y="3945594"/>
            <a:ext cx="572296" cy="5722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5085352" y="3945594"/>
            <a:ext cx="572296" cy="5722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5790935" y="3945594"/>
            <a:ext cx="572296" cy="5722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6496517" y="3945594"/>
            <a:ext cx="572296" cy="5722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39831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09604"/>
                <a:ext cx="8056280" cy="433041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lnSpc>
                    <a:spcPct val="115000"/>
                  </a:lnSpc>
                  <a:spcAft>
                    <a:spcPts val="1000"/>
                  </a:spcAft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Fill in the blanks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</a:p>
              <a:p>
                <a:pPr lvl="0">
                  <a:lnSpc>
                    <a:spcPct val="115000"/>
                  </a:lnSpc>
                  <a:spcAft>
                    <a:spcPts val="1000"/>
                  </a:spcAft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 algn="ctr">
                  <a:lnSpc>
                    <a:spcPct val="115000"/>
                  </a:lnSpc>
                  <a:spcAft>
                    <a:spcPts val="1000"/>
                  </a:spcAft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dirty="0">
                    <a:solidFill>
                      <a:srgbClr val="FF0000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6</a:t>
                </a:r>
              </a:p>
              <a:p>
                <a:pPr lvl="0" algn="ctr">
                  <a:lnSpc>
                    <a:spcPct val="115000"/>
                  </a:lnSpc>
                  <a:spcAft>
                    <a:spcPts val="1000"/>
                  </a:spcAft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 algn="ctr">
                  <a:lnSpc>
                    <a:spcPct val="115000"/>
                  </a:lnSpc>
                  <a:spcAft>
                    <a:spcPts val="1000"/>
                  </a:spcAft>
                  <a:defRPr/>
                </a:pPr>
                <a:r>
                  <a:rPr lang="en-GB" sz="2800" dirty="0" smtClean="0">
                    <a:solidFill>
                      <a:srgbClr val="FF0000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10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20</a:t>
                </a:r>
              </a:p>
              <a:p>
                <a:pPr lvl="0" algn="ctr">
                  <a:lnSpc>
                    <a:spcPct val="115000"/>
                  </a:lnSpc>
                  <a:spcAft>
                    <a:spcPts val="1000"/>
                  </a:spcAft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 algn="ctr">
                  <a:lnSpc>
                    <a:spcPct val="115000"/>
                  </a:lnSpc>
                  <a:spcAft>
                    <a:spcPts val="1000"/>
                  </a:spcAft>
                  <a:defRPr/>
                </a:pPr>
                <a:r>
                  <a:rPr lang="en-GB" sz="2800" dirty="0" smtClean="0">
                    <a:solidFill>
                      <a:srgbClr val="FF0000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16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2</a:t>
                </a: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09604"/>
                <a:ext cx="8056280" cy="4330416"/>
              </a:xfrm>
              <a:prstGeom prst="rect">
                <a:avLst/>
              </a:prstGeom>
              <a:blipFill rotWithShape="0">
                <a:blip r:embed="rId3"/>
                <a:stretch>
                  <a:fillRect l="-1590" t="-844" b="-19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85817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224676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Tommy says that 10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22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Is he correct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?   </a:t>
                </a:r>
                <a:r>
                  <a:rPr lang="en-GB" sz="2800" dirty="0" smtClean="0">
                    <a:solidFill>
                      <a:srgbClr val="FF0000"/>
                    </a:solidFill>
                    <a:latin typeface="Gill Sans MT" panose="020B0502020104020203" pitchFamily="34" charset="0"/>
                  </a:rPr>
                  <a:t>NO</a:t>
                </a:r>
                <a:endParaRPr lang="en-GB" sz="2800" dirty="0">
                  <a:solidFill>
                    <a:srgbClr val="FF0000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how you know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.       </a:t>
                </a:r>
                <a:r>
                  <a:rPr lang="en-GB" sz="2800" b="1" dirty="0" smtClean="0">
                    <a:solidFill>
                      <a:srgbClr val="FF0000"/>
                    </a:solidFill>
                    <a:latin typeface="Gill Sans MT" panose="020B0502020104020203" pitchFamily="34" charset="0"/>
                  </a:rPr>
                  <a:t>10 x 2 = 20</a:t>
                </a:r>
                <a:endParaRPr lang="en-US" sz="2800" b="1" dirty="0">
                  <a:solidFill>
                    <a:srgbClr val="FF0000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2246769"/>
              </a:xfrm>
              <a:prstGeom prst="rect">
                <a:avLst/>
              </a:prstGeom>
              <a:blipFill rotWithShape="0">
                <a:blip r:embed="rId3"/>
                <a:stretch>
                  <a:fillRect l="-1590" t="-2989" b="-679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78553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03199" y="723252"/>
            <a:ext cx="8056280" cy="49541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spcAft>
                <a:spcPts val="1000"/>
              </a:spcAft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Eva says,</a:t>
            </a:r>
          </a:p>
          <a:p>
            <a:pPr lvl="0">
              <a:lnSpc>
                <a:spcPct val="115000"/>
              </a:lnSpc>
              <a:spcAft>
                <a:spcPts val="1000"/>
              </a:spcAft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 she correct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Yes   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Explain your answer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lvl="0">
              <a:lnSpc>
                <a:spcPct val="115000"/>
              </a:lnSpc>
              <a:spcAft>
                <a:spcPts val="1000"/>
              </a:spcAft>
              <a:defRPr/>
            </a:pP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  4  6  8  10  12  14  16  18  20  All even</a:t>
            </a:r>
            <a:endParaRPr lang="en-GB" sz="2800" dirty="0">
              <a:solidFill>
                <a:srgbClr val="FF0000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9395" y="2132163"/>
            <a:ext cx="1987010" cy="2873800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4085513" y="2458444"/>
            <a:ext cx="3098680" cy="1549263"/>
          </a:xfrm>
          <a:prstGeom prst="wedgeRoundRectCallout">
            <a:avLst>
              <a:gd name="adj1" fmla="val -70635"/>
              <a:gd name="adj2" fmla="val 36235"/>
              <a:gd name="adj3" fmla="val 16667"/>
            </a:avLst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ill Sans MT" panose="020B0502020104020203" pitchFamily="34" charset="0"/>
              </a:rPr>
              <a:t>Every number in the 2 times-table is even.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092982" y="2195642"/>
            <a:ext cx="6751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Eva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516902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03199" y="736900"/>
            <a:ext cx="805628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Mo correct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 </a:t>
            </a: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No</a:t>
            </a:r>
            <a:endParaRPr lang="en-GB" sz="2800" dirty="0">
              <a:solidFill>
                <a:srgbClr val="FF0000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answer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 </a:t>
            </a: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They are odd and even</a:t>
            </a:r>
          </a:p>
          <a:p>
            <a:pPr lvl="0">
              <a:defRPr/>
            </a:pP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5 odd    10even    15 odd   20 even     25 odd  30 even </a:t>
            </a:r>
            <a:endParaRPr lang="en-GB" sz="2800" dirty="0">
              <a:solidFill>
                <a:srgbClr val="FF0000"/>
              </a:solidFill>
              <a:latin typeface="Gill Sans MT" panose="020B0502020104020203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611448" y="2121894"/>
            <a:ext cx="6639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Mo</a:t>
            </a:r>
            <a:endParaRPr lang="en-GB" sz="2800" dirty="0"/>
          </a:p>
        </p:txBody>
      </p:sp>
      <p:pic>
        <p:nvPicPr>
          <p:cNvPr id="10" name="Picture 9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70518" y="2638056"/>
            <a:ext cx="2148873" cy="1724663"/>
          </a:xfrm>
          <a:prstGeom prst="rect">
            <a:avLst/>
          </a:prstGeom>
        </p:spPr>
      </p:pic>
      <p:sp>
        <p:nvSpPr>
          <p:cNvPr id="15" name="Rounded Rectangular Callout 14"/>
          <p:cNvSpPr/>
          <p:nvPr/>
        </p:nvSpPr>
        <p:spPr>
          <a:xfrm>
            <a:off x="3739365" y="2489912"/>
            <a:ext cx="3470470" cy="1321766"/>
          </a:xfrm>
          <a:prstGeom prst="wedgeRoundRectCallout">
            <a:avLst>
              <a:gd name="adj1" fmla="val -68806"/>
              <a:gd name="adj2" fmla="val 57530"/>
              <a:gd name="adj3" fmla="val 16667"/>
            </a:avLst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Every number in the 5 times-table is odd</a:t>
            </a: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.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81238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733C0BC-C241-46AF-963C-CBDED36083B0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1884</TotalTime>
  <Words>416</Words>
  <Application>Microsoft Office PowerPoint</Application>
  <PresentationFormat>A4 Paper (210x297 mm)</PresentationFormat>
  <Paragraphs>142</Paragraphs>
  <Slides>15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Arial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cathy66@live.co.uk</cp:lastModifiedBy>
  <cp:revision>86</cp:revision>
  <dcterms:created xsi:type="dcterms:W3CDTF">2019-02-04T08:17:32Z</dcterms:created>
  <dcterms:modified xsi:type="dcterms:W3CDTF">2020-06-19T15:00:37Z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