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4"/>
    <p:sldMasterId id="2147483677" r:id="rId5"/>
  </p:sldMasterIdLst>
  <p:notesMasterIdLst>
    <p:notesMasterId r:id="rId27"/>
  </p:notesMasterIdLst>
  <p:sldIdLst>
    <p:sldId id="410" r:id="rId6"/>
    <p:sldId id="433" r:id="rId7"/>
    <p:sldId id="411" r:id="rId8"/>
    <p:sldId id="412" r:id="rId9"/>
    <p:sldId id="413" r:id="rId10"/>
    <p:sldId id="414" r:id="rId11"/>
    <p:sldId id="415" r:id="rId12"/>
    <p:sldId id="416" r:id="rId13"/>
    <p:sldId id="418" r:id="rId14"/>
    <p:sldId id="419" r:id="rId15"/>
    <p:sldId id="421" r:id="rId16"/>
    <p:sldId id="422" r:id="rId17"/>
    <p:sldId id="424" r:id="rId18"/>
    <p:sldId id="425" r:id="rId19"/>
    <p:sldId id="426" r:id="rId20"/>
    <p:sldId id="427" r:id="rId21"/>
    <p:sldId id="428" r:id="rId22"/>
    <p:sldId id="429" r:id="rId23"/>
    <p:sldId id="430" r:id="rId24"/>
    <p:sldId id="431" r:id="rId25"/>
    <p:sldId id="432" r:id="rId26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409" userDrawn="1">
          <p15:clr>
            <a:srgbClr val="A4A3A4"/>
          </p15:clr>
        </p15:guide>
        <p15:guide id="2" pos="312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5179" autoAdjust="0"/>
  </p:normalViewPr>
  <p:slideViewPr>
    <p:cSldViewPr snapToGrid="0" showGuides="1">
      <p:cViewPr varScale="1">
        <p:scale>
          <a:sx n="86" d="100"/>
          <a:sy n="86" d="100"/>
        </p:scale>
        <p:origin x="720" y="60"/>
      </p:cViewPr>
      <p:guideLst>
        <p:guide orient="horz" pos="2409"/>
        <p:guide pos="3120"/>
      </p:guideLst>
    </p:cSldViewPr>
  </p:slideViewPr>
  <p:outlineViewPr>
    <p:cViewPr>
      <p:scale>
        <a:sx n="33" d="100"/>
        <a:sy n="33" d="100"/>
      </p:scale>
      <p:origin x="0" y="-1386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" Type="http://schemas.openxmlformats.org/officeDocument/2006/relationships/customXml" Target="../customXml/item3.xml"/><Relationship Id="rId21" Type="http://schemas.openxmlformats.org/officeDocument/2006/relationships/slide" Target="slides/slide16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presProps" Target="presProps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28311AF-8457-4785-B190-D31CD4FDE7A1}" type="datetimeFigureOut">
              <a:rPr lang="en-GB" smtClean="0"/>
              <a:t>31/05/2020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00150" y="1143000"/>
            <a:ext cx="44577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41FB06-1D9B-4317-BE37-4218AB7856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60555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532167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600353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941528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093622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610740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269448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707566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817785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120133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000994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266575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091269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584976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09204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114941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942476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414626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051115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759015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907413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022697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04617" y="104674"/>
            <a:ext cx="958007" cy="958007"/>
          </a:xfrm>
          <a:prstGeom prst="rect">
            <a:avLst/>
          </a:prstGeom>
        </p:spPr>
      </p:pic>
      <p:sp>
        <p:nvSpPr>
          <p:cNvPr id="4" name="TextBox 3"/>
          <p:cNvSpPr txBox="1"/>
          <p:nvPr userDrawn="1"/>
        </p:nvSpPr>
        <p:spPr>
          <a:xfrm>
            <a:off x="8046053" y="6520171"/>
            <a:ext cx="247513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 smtClean="0"/>
              <a:t>© White</a:t>
            </a:r>
            <a:r>
              <a:rPr lang="en-GB" sz="1200" baseline="0" dirty="0" smtClean="0"/>
              <a:t> Rose Maths 2019</a:t>
            </a:r>
            <a:endParaRPr lang="en-GB" sz="1200" dirty="0"/>
          </a:p>
        </p:txBody>
      </p:sp>
    </p:spTree>
    <p:extLst>
      <p:ext uri="{BB962C8B-B14F-4D97-AF65-F5344CB8AC3E}">
        <p14:creationId xmlns:p14="http://schemas.microsoft.com/office/powerpoint/2010/main" val="343179431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28819412"/>
      </p:ext>
    </p:extLst>
  </p:cSld>
  <p:clrMapOvr>
    <a:masterClrMapping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>
        <p15:guide id="1" pos="3120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331190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Rectangle 26"/>
          <p:cNvSpPr/>
          <p:nvPr userDrawn="1"/>
        </p:nvSpPr>
        <p:spPr>
          <a:xfrm>
            <a:off x="-1" y="0"/>
            <a:ext cx="9906001" cy="1695450"/>
          </a:xfrm>
          <a:prstGeom prst="rect">
            <a:avLst/>
          </a:prstGeom>
          <a:solidFill>
            <a:srgbClr val="00929F">
              <a:alpha val="12941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28" name="Freeform: Shape 24"/>
          <p:cNvSpPr/>
          <p:nvPr userDrawn="1"/>
        </p:nvSpPr>
        <p:spPr>
          <a:xfrm>
            <a:off x="-495301" y="1163488"/>
            <a:ext cx="10896600" cy="695325"/>
          </a:xfrm>
          <a:custGeom>
            <a:avLst/>
            <a:gdLst>
              <a:gd name="connsiteX0" fmla="*/ 0 w 10536072"/>
              <a:gd name="connsiteY0" fmla="*/ 122830 h 648269"/>
              <a:gd name="connsiteX1" fmla="*/ 10536072 w 10536072"/>
              <a:gd name="connsiteY1" fmla="*/ 0 h 648269"/>
              <a:gd name="connsiteX2" fmla="*/ 10522424 w 10536072"/>
              <a:gd name="connsiteY2" fmla="*/ 580030 h 648269"/>
              <a:gd name="connsiteX3" fmla="*/ 6824 w 10536072"/>
              <a:gd name="connsiteY3" fmla="*/ 648269 h 648269"/>
              <a:gd name="connsiteX4" fmla="*/ 0 w 10536072"/>
              <a:gd name="connsiteY4" fmla="*/ 122830 h 648269"/>
              <a:gd name="connsiteX0" fmla="*/ 88752 w 10529289"/>
              <a:gd name="connsiteY0" fmla="*/ 107912 h 648269"/>
              <a:gd name="connsiteX1" fmla="*/ 10529289 w 10529289"/>
              <a:gd name="connsiteY1" fmla="*/ 0 h 648269"/>
              <a:gd name="connsiteX2" fmla="*/ 10515641 w 10529289"/>
              <a:gd name="connsiteY2" fmla="*/ 580030 h 648269"/>
              <a:gd name="connsiteX3" fmla="*/ 41 w 10529289"/>
              <a:gd name="connsiteY3" fmla="*/ 648269 h 648269"/>
              <a:gd name="connsiteX4" fmla="*/ 88752 w 10529289"/>
              <a:gd name="connsiteY4" fmla="*/ 107912 h 648269"/>
              <a:gd name="connsiteX0" fmla="*/ 88752 w 10529289"/>
              <a:gd name="connsiteY0" fmla="*/ 70619 h 648269"/>
              <a:gd name="connsiteX1" fmla="*/ 10529289 w 10529289"/>
              <a:gd name="connsiteY1" fmla="*/ 0 h 648269"/>
              <a:gd name="connsiteX2" fmla="*/ 10515641 w 10529289"/>
              <a:gd name="connsiteY2" fmla="*/ 580030 h 648269"/>
              <a:gd name="connsiteX3" fmla="*/ 41 w 10529289"/>
              <a:gd name="connsiteY3" fmla="*/ 648269 h 648269"/>
              <a:gd name="connsiteX4" fmla="*/ 88752 w 10529289"/>
              <a:gd name="connsiteY4" fmla="*/ 70619 h 6482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529289" h="648269">
                <a:moveTo>
                  <a:pt x="88752" y="70619"/>
                </a:moveTo>
                <a:lnTo>
                  <a:pt x="10529289" y="0"/>
                </a:lnTo>
                <a:lnTo>
                  <a:pt x="10515641" y="580030"/>
                </a:lnTo>
                <a:lnTo>
                  <a:pt x="41" y="648269"/>
                </a:lnTo>
                <a:cubicBezTo>
                  <a:pt x="-2234" y="473123"/>
                  <a:pt x="91027" y="245765"/>
                  <a:pt x="88752" y="70619"/>
                </a:cubicBezTo>
                <a:close/>
              </a:path>
            </a:pathLst>
          </a:custGeom>
          <a:solidFill>
            <a:srgbClr val="1D3A6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29" name="Freeform: Shape 23"/>
          <p:cNvSpPr/>
          <p:nvPr userDrawn="1"/>
        </p:nvSpPr>
        <p:spPr>
          <a:xfrm>
            <a:off x="-495301" y="642767"/>
            <a:ext cx="5587365" cy="722630"/>
          </a:xfrm>
          <a:custGeom>
            <a:avLst/>
            <a:gdLst>
              <a:gd name="connsiteX0" fmla="*/ 27296 w 4189863"/>
              <a:gd name="connsiteY0" fmla="*/ 47767 h 689212"/>
              <a:gd name="connsiteX1" fmla="*/ 4060209 w 4189863"/>
              <a:gd name="connsiteY1" fmla="*/ 0 h 689212"/>
              <a:gd name="connsiteX2" fmla="*/ 4189863 w 4189863"/>
              <a:gd name="connsiteY2" fmla="*/ 689212 h 689212"/>
              <a:gd name="connsiteX3" fmla="*/ 0 w 4189863"/>
              <a:gd name="connsiteY3" fmla="*/ 627797 h 689212"/>
              <a:gd name="connsiteX4" fmla="*/ 27296 w 4189863"/>
              <a:gd name="connsiteY4" fmla="*/ 47767 h 6892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189863" h="689212">
                <a:moveTo>
                  <a:pt x="27296" y="47767"/>
                </a:moveTo>
                <a:lnTo>
                  <a:pt x="4060209" y="0"/>
                </a:lnTo>
                <a:lnTo>
                  <a:pt x="4189863" y="689212"/>
                </a:lnTo>
                <a:lnTo>
                  <a:pt x="0" y="627797"/>
                </a:lnTo>
                <a:lnTo>
                  <a:pt x="27296" y="47767"/>
                </a:lnTo>
                <a:close/>
              </a:path>
            </a:pathLst>
          </a:custGeom>
          <a:solidFill>
            <a:srgbClr val="00929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graphicFrame>
        <p:nvGraphicFramePr>
          <p:cNvPr id="3" name="Table 2"/>
          <p:cNvGraphicFramePr>
            <a:graphicFrameLocks noGrp="1"/>
          </p:cNvGraphicFramePr>
          <p:nvPr userDrawn="1">
            <p:extLst/>
          </p:nvPr>
        </p:nvGraphicFramePr>
        <p:xfrm>
          <a:off x="234324" y="1967040"/>
          <a:ext cx="4621012" cy="45894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01304">
                  <a:extLst>
                    <a:ext uri="{9D8B030D-6E8A-4147-A177-3AD203B41FA5}">
                      <a16:colId xmlns:a16="http://schemas.microsoft.com/office/drawing/2014/main" xmlns="" val="989632053"/>
                    </a:ext>
                  </a:extLst>
                </a:gridCol>
                <a:gridCol w="1519708">
                  <a:extLst>
                    <a:ext uri="{9D8B030D-6E8A-4147-A177-3AD203B41FA5}">
                      <a16:colId xmlns:a16="http://schemas.microsoft.com/office/drawing/2014/main" xmlns="" val="1592275581"/>
                    </a:ext>
                  </a:extLst>
                </a:gridCol>
              </a:tblGrid>
              <a:tr h="458941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929F">
                        <a:alpha val="7843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230467227"/>
                  </a:ext>
                </a:extLst>
              </a:tr>
            </a:tbl>
          </a:graphicData>
        </a:graphic>
      </p:graphicFrame>
      <p:sp>
        <p:nvSpPr>
          <p:cNvPr id="4" name="Rectangle 3"/>
          <p:cNvSpPr/>
          <p:nvPr userDrawn="1"/>
        </p:nvSpPr>
        <p:spPr>
          <a:xfrm>
            <a:off x="169929" y="1311240"/>
            <a:ext cx="4054636" cy="5170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2400" dirty="0" smtClean="0">
                <a:solidFill>
                  <a:srgbClr val="FFFFFF"/>
                </a:solidFill>
                <a:effectLst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Reasoning and Problem Solving</a:t>
            </a:r>
            <a:endParaRPr lang="en-US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12" name="Table 11"/>
          <p:cNvGraphicFramePr>
            <a:graphicFrameLocks noGrp="1"/>
          </p:cNvGraphicFramePr>
          <p:nvPr userDrawn="1">
            <p:extLst/>
          </p:nvPr>
        </p:nvGraphicFramePr>
        <p:xfrm>
          <a:off x="5092064" y="1967040"/>
          <a:ext cx="4621012" cy="45894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01304">
                  <a:extLst>
                    <a:ext uri="{9D8B030D-6E8A-4147-A177-3AD203B41FA5}">
                      <a16:colId xmlns:a16="http://schemas.microsoft.com/office/drawing/2014/main" xmlns="" val="989632053"/>
                    </a:ext>
                  </a:extLst>
                </a:gridCol>
                <a:gridCol w="1519708">
                  <a:extLst>
                    <a:ext uri="{9D8B030D-6E8A-4147-A177-3AD203B41FA5}">
                      <a16:colId xmlns:a16="http://schemas.microsoft.com/office/drawing/2014/main" xmlns="" val="1592275581"/>
                    </a:ext>
                  </a:extLst>
                </a:gridCol>
              </a:tblGrid>
              <a:tr h="458941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929F">
                        <a:alpha val="7843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230467227"/>
                  </a:ext>
                </a:extLst>
              </a:tr>
            </a:tbl>
          </a:graphicData>
        </a:graphic>
      </p:graphicFrame>
      <p:sp>
        <p:nvSpPr>
          <p:cNvPr id="8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68557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pos="312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microsoft.com/office/2007/relationships/hdphoto" Target="../media/hdphoto1.wdp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image" Target="../media/image6.png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13" Type="http://schemas.openxmlformats.org/officeDocument/2006/relationships/image" Target="../media/image21.png"/><Relationship Id="rId18" Type="http://schemas.openxmlformats.org/officeDocument/2006/relationships/image" Target="../media/image3.png"/><Relationship Id="rId3" Type="http://schemas.openxmlformats.org/officeDocument/2006/relationships/image" Target="../media/image13.png"/><Relationship Id="rId7" Type="http://schemas.openxmlformats.org/officeDocument/2006/relationships/image" Target="../media/image4.png"/><Relationship Id="rId12" Type="http://schemas.openxmlformats.org/officeDocument/2006/relationships/image" Target="../media/image20.png"/><Relationship Id="rId17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6" Type="http://schemas.openxmlformats.org/officeDocument/2006/relationships/image" Target="../media/image2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png"/><Relationship Id="rId11" Type="http://schemas.openxmlformats.org/officeDocument/2006/relationships/image" Target="../media/image19.png"/><Relationship Id="rId5" Type="http://schemas.openxmlformats.org/officeDocument/2006/relationships/image" Target="../media/image15.png"/><Relationship Id="rId15" Type="http://schemas.openxmlformats.org/officeDocument/2006/relationships/image" Target="../media/image23.png"/><Relationship Id="rId10" Type="http://schemas.openxmlformats.org/officeDocument/2006/relationships/image" Target="../media/image18.png"/><Relationship Id="rId4" Type="http://schemas.openxmlformats.org/officeDocument/2006/relationships/image" Target="../media/image14.png"/><Relationship Id="rId9" Type="http://schemas.openxmlformats.org/officeDocument/2006/relationships/image" Target="../media/image17.png"/><Relationship Id="rId14" Type="http://schemas.openxmlformats.org/officeDocument/2006/relationships/image" Target="../media/image2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0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14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13" Type="http://schemas.openxmlformats.org/officeDocument/2006/relationships/image" Target="../media/image20.png"/><Relationship Id="rId3" Type="http://schemas.openxmlformats.org/officeDocument/2006/relationships/image" Target="../media/image29.png"/><Relationship Id="rId7" Type="http://schemas.openxmlformats.org/officeDocument/2006/relationships/image" Target="../media/image27.png"/><Relationship Id="rId12" Type="http://schemas.openxmlformats.org/officeDocument/2006/relationships/image" Target="../media/image19.png"/><Relationship Id="rId17" Type="http://schemas.openxmlformats.org/officeDocument/2006/relationships/image" Target="../media/image24.png"/><Relationship Id="rId2" Type="http://schemas.openxmlformats.org/officeDocument/2006/relationships/notesSlide" Target="../notesSlides/notesSlide12.xml"/><Relationship Id="rId16" Type="http://schemas.openxmlformats.org/officeDocument/2006/relationships/image" Target="../media/image2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6.png"/><Relationship Id="rId11" Type="http://schemas.openxmlformats.org/officeDocument/2006/relationships/image" Target="../media/image18.png"/><Relationship Id="rId5" Type="http://schemas.openxmlformats.org/officeDocument/2006/relationships/image" Target="../media/image14.png"/><Relationship Id="rId15" Type="http://schemas.openxmlformats.org/officeDocument/2006/relationships/image" Target="../media/image22.png"/><Relationship Id="rId10" Type="http://schemas.openxmlformats.org/officeDocument/2006/relationships/image" Target="../media/image17.png"/><Relationship Id="rId4" Type="http://schemas.openxmlformats.org/officeDocument/2006/relationships/image" Target="../media/image25.png"/><Relationship Id="rId9" Type="http://schemas.openxmlformats.org/officeDocument/2006/relationships/image" Target="../media/image16.png"/><Relationship Id="rId14" Type="http://schemas.openxmlformats.org/officeDocument/2006/relationships/image" Target="../media/image2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4.png"/><Relationship Id="rId4" Type="http://schemas.openxmlformats.org/officeDocument/2006/relationships/image" Target="../media/image25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991518" y="1167789"/>
            <a:ext cx="7370284" cy="1062412"/>
          </a:xfrm>
        </p:spPr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REASONING ANSWERS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40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omic Sans MS" panose="030F0702030302020204" pitchFamily="66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03902" y="838763"/>
            <a:ext cx="805628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7835" y="2230201"/>
            <a:ext cx="832117" cy="1038654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45340" y="934847"/>
            <a:ext cx="1161083" cy="143691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2046" b="98075" l="3815" r="9536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0577479" y="3010468"/>
            <a:ext cx="951958" cy="2155524"/>
          </a:xfrm>
          <a:prstGeom prst="rect">
            <a:avLst/>
          </a:prstGeom>
        </p:spPr>
      </p:pic>
      <p:sp>
        <p:nvSpPr>
          <p:cNvPr id="14" name="Oval 13"/>
          <p:cNvSpPr/>
          <p:nvPr/>
        </p:nvSpPr>
        <p:spPr>
          <a:xfrm>
            <a:off x="10108084" y="3743591"/>
            <a:ext cx="299798" cy="2997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/>
          <p:cNvSpPr/>
          <p:nvPr/>
        </p:nvSpPr>
        <p:spPr>
          <a:xfrm>
            <a:off x="10904846" y="3743591"/>
            <a:ext cx="299798" cy="2997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/>
          <p:cNvSpPr/>
          <p:nvPr/>
        </p:nvSpPr>
        <p:spPr>
          <a:xfrm>
            <a:off x="10499641" y="3743591"/>
            <a:ext cx="299798" cy="2997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/>
          <p:cNvSpPr/>
          <p:nvPr/>
        </p:nvSpPr>
        <p:spPr>
          <a:xfrm>
            <a:off x="11310050" y="3743591"/>
            <a:ext cx="299798" cy="2997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/>
          <p:cNvSpPr/>
          <p:nvPr/>
        </p:nvSpPr>
        <p:spPr>
          <a:xfrm>
            <a:off x="11715254" y="3743591"/>
            <a:ext cx="299798" cy="2997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/>
          <p:cNvSpPr/>
          <p:nvPr/>
        </p:nvSpPr>
        <p:spPr>
          <a:xfrm>
            <a:off x="10103727" y="4130652"/>
            <a:ext cx="299798" cy="2997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/>
          <p:cNvSpPr/>
          <p:nvPr/>
        </p:nvSpPr>
        <p:spPr>
          <a:xfrm>
            <a:off x="10900489" y="4130652"/>
            <a:ext cx="299798" cy="2997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/>
          <p:cNvSpPr/>
          <p:nvPr/>
        </p:nvSpPr>
        <p:spPr>
          <a:xfrm>
            <a:off x="10495284" y="4130652"/>
            <a:ext cx="299798" cy="2997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Oval 28"/>
          <p:cNvSpPr/>
          <p:nvPr/>
        </p:nvSpPr>
        <p:spPr>
          <a:xfrm>
            <a:off x="11305693" y="4130652"/>
            <a:ext cx="299798" cy="2997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Oval 29"/>
          <p:cNvSpPr/>
          <p:nvPr/>
        </p:nvSpPr>
        <p:spPr>
          <a:xfrm>
            <a:off x="11710897" y="4130652"/>
            <a:ext cx="299798" cy="2997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26" name="Picture 2" descr="Maths In Critical Reasoning Clipart (#2865998) - PinClipart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1751" y="2371761"/>
            <a:ext cx="3980581" cy="33427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88253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03902" y="838763"/>
            <a:ext cx="805628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Jack says he has 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61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Is he correct?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Explain your 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reasoning.</a:t>
            </a:r>
          </a:p>
          <a:p>
            <a:pPr lvl="0">
              <a:defRPr/>
            </a:pPr>
            <a:r>
              <a:rPr lang="en-GB" sz="2400" dirty="0" smtClean="0">
                <a:solidFill>
                  <a:srgbClr val="FF0000"/>
                </a:solidFill>
                <a:latin typeface="Gill Sans MT" panose="020B0502020104020203" pitchFamily="34" charset="0"/>
              </a:rPr>
              <a:t>He is wrong because there is only 1 ten and 6 ones that makes 16.</a:t>
            </a:r>
            <a:endParaRPr lang="en-GB" sz="2400" dirty="0">
              <a:solidFill>
                <a:srgbClr val="FF0000"/>
              </a:solidFill>
              <a:latin typeface="Gill Sans MT" panose="020B0502020104020203" pitchFamily="34" charset="0"/>
            </a:endParaRPr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26840" y="2371761"/>
            <a:ext cx="410562" cy="607845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53177" y="2303706"/>
            <a:ext cx="410562" cy="607845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91739" y="2854965"/>
            <a:ext cx="410562" cy="607845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6086" y="3162092"/>
            <a:ext cx="410562" cy="607845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6858" y="3268855"/>
            <a:ext cx="410562" cy="607845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65884" y="2735444"/>
            <a:ext cx="410562" cy="607845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46192" y="2027594"/>
            <a:ext cx="469212" cy="2362058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7835" y="2230201"/>
            <a:ext cx="832117" cy="1038654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45340" y="934847"/>
            <a:ext cx="1161083" cy="143691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2046" b="98075" l="3815" r="9536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0577479" y="3010468"/>
            <a:ext cx="951958" cy="2155524"/>
          </a:xfrm>
          <a:prstGeom prst="rect">
            <a:avLst/>
          </a:prstGeom>
        </p:spPr>
      </p:pic>
      <p:sp>
        <p:nvSpPr>
          <p:cNvPr id="14" name="Oval 13"/>
          <p:cNvSpPr/>
          <p:nvPr/>
        </p:nvSpPr>
        <p:spPr>
          <a:xfrm>
            <a:off x="10108084" y="3743591"/>
            <a:ext cx="299798" cy="2997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/>
          <p:cNvSpPr/>
          <p:nvPr/>
        </p:nvSpPr>
        <p:spPr>
          <a:xfrm>
            <a:off x="10904846" y="3743591"/>
            <a:ext cx="299798" cy="2997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/>
          <p:cNvSpPr/>
          <p:nvPr/>
        </p:nvSpPr>
        <p:spPr>
          <a:xfrm>
            <a:off x="10499641" y="3743591"/>
            <a:ext cx="299798" cy="2997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/>
          <p:cNvSpPr/>
          <p:nvPr/>
        </p:nvSpPr>
        <p:spPr>
          <a:xfrm>
            <a:off x="11310050" y="3743591"/>
            <a:ext cx="299798" cy="2997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/>
          <p:cNvSpPr/>
          <p:nvPr/>
        </p:nvSpPr>
        <p:spPr>
          <a:xfrm>
            <a:off x="11715254" y="3743591"/>
            <a:ext cx="299798" cy="2997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/>
          <p:cNvSpPr/>
          <p:nvPr/>
        </p:nvSpPr>
        <p:spPr>
          <a:xfrm>
            <a:off x="10103727" y="4130652"/>
            <a:ext cx="299798" cy="2997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/>
          <p:cNvSpPr/>
          <p:nvPr/>
        </p:nvSpPr>
        <p:spPr>
          <a:xfrm>
            <a:off x="10900489" y="4130652"/>
            <a:ext cx="299798" cy="2997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/>
          <p:cNvSpPr/>
          <p:nvPr/>
        </p:nvSpPr>
        <p:spPr>
          <a:xfrm>
            <a:off x="10495284" y="4130652"/>
            <a:ext cx="299798" cy="2997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Oval 28"/>
          <p:cNvSpPr/>
          <p:nvPr/>
        </p:nvSpPr>
        <p:spPr>
          <a:xfrm>
            <a:off x="11305693" y="4130652"/>
            <a:ext cx="299798" cy="2997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Oval 29"/>
          <p:cNvSpPr/>
          <p:nvPr/>
        </p:nvSpPr>
        <p:spPr>
          <a:xfrm>
            <a:off x="11710897" y="4130652"/>
            <a:ext cx="299798" cy="2997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7505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Here are two sets of objects.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Which are easier to count?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Explain your answer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. </a:t>
            </a:r>
            <a:r>
              <a:rPr lang="en-GB" sz="2000" dirty="0" smtClean="0">
                <a:solidFill>
                  <a:srgbClr val="FF0000"/>
                </a:solidFill>
                <a:latin typeface="Gill Sans MT" panose="020B0502020104020203" pitchFamily="34" charset="0"/>
              </a:rPr>
              <a:t>The strawberries because you can </a:t>
            </a:r>
            <a:r>
              <a:rPr lang="en-GB" sz="2000" dirty="0" err="1" smtClean="0">
                <a:solidFill>
                  <a:srgbClr val="FF0000"/>
                </a:solidFill>
                <a:latin typeface="Gill Sans MT" panose="020B0502020104020203" pitchFamily="34" charset="0"/>
              </a:rPr>
              <a:t>can</a:t>
            </a:r>
            <a:r>
              <a:rPr lang="en-GB" sz="2000" dirty="0" smtClean="0">
                <a:solidFill>
                  <a:srgbClr val="FF0000"/>
                </a:solidFill>
                <a:latin typeface="Gill Sans MT" panose="020B0502020104020203" pitchFamily="34" charset="0"/>
              </a:rPr>
              <a:t> count them in tens and ones 10 + 6 = 16</a:t>
            </a:r>
            <a:endParaRPr lang="en-GB" sz="2000" dirty="0">
              <a:solidFill>
                <a:srgbClr val="FF0000"/>
              </a:solidFill>
              <a:latin typeface="Gill Sans MT" panose="020B0502020104020203" pitchFamily="34" charset="0"/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16642" y="1731295"/>
            <a:ext cx="619568" cy="875295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4131" y="2359266"/>
            <a:ext cx="619568" cy="875295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28156" y="1475980"/>
            <a:ext cx="619568" cy="875295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72327" y="4033662"/>
            <a:ext cx="619568" cy="875295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03485" y="2324164"/>
            <a:ext cx="619568" cy="875295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28156" y="2614635"/>
            <a:ext cx="619568" cy="875295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37541" y="2396563"/>
            <a:ext cx="619568" cy="875295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3966" y="3577294"/>
            <a:ext cx="619568" cy="875295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69647" y="3221953"/>
            <a:ext cx="619568" cy="875295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2600" y="2865225"/>
            <a:ext cx="619568" cy="875295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03347" y="3371319"/>
            <a:ext cx="619568" cy="875295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9612" y="3094357"/>
            <a:ext cx="619568" cy="875295"/>
          </a:xfrm>
          <a:prstGeom prst="rect">
            <a:avLst/>
          </a:prstGeom>
        </p:spPr>
      </p:pic>
      <p:pic>
        <p:nvPicPr>
          <p:cNvPr id="30" name="Picture 6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278417" y="2495026"/>
            <a:ext cx="3094477" cy="13626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1" name="Picture 6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2180267" y="2495026"/>
            <a:ext cx="3094477" cy="13626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9185" y="1512801"/>
            <a:ext cx="677139" cy="772511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9185" y="2127398"/>
            <a:ext cx="677139" cy="772511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31680" y="1512801"/>
            <a:ext cx="677139" cy="772511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31680" y="2131363"/>
            <a:ext cx="677139" cy="772511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9185" y="2741995"/>
            <a:ext cx="677139" cy="772511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31680" y="2749925"/>
            <a:ext cx="677139" cy="772511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1460" y="1512801"/>
            <a:ext cx="677139" cy="772511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1460" y="2132611"/>
            <a:ext cx="677139" cy="772511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1460" y="2752421"/>
            <a:ext cx="677139" cy="772511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7760" y="1512801"/>
            <a:ext cx="677139" cy="772511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1460" y="3372231"/>
            <a:ext cx="677139" cy="772511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1460" y="3992041"/>
            <a:ext cx="677139" cy="772511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7760" y="3992041"/>
            <a:ext cx="677139" cy="772511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7760" y="2132611"/>
            <a:ext cx="677139" cy="772511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7760" y="3372231"/>
            <a:ext cx="677139" cy="772511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7760" y="2752421"/>
            <a:ext cx="677139" cy="7725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91794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5707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Each jar contains 10 cookies.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How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many cookies are there altogether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? </a:t>
            </a:r>
          </a:p>
          <a:p>
            <a:pPr lvl="0">
              <a:defRPr/>
            </a:pPr>
            <a:r>
              <a:rPr lang="en-GB" sz="2000" dirty="0" smtClean="0">
                <a:solidFill>
                  <a:srgbClr val="FF0000"/>
                </a:solidFill>
                <a:latin typeface="Gill Sans MT" panose="020B0502020104020203" pitchFamily="34" charset="0"/>
              </a:rPr>
              <a:t>48     forty eight</a:t>
            </a:r>
            <a:endParaRPr lang="en-GB" sz="2000" dirty="0">
              <a:solidFill>
                <a:srgbClr val="FF0000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Write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your answer in numerals and words.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What strategy did you use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? </a:t>
            </a:r>
            <a:r>
              <a:rPr lang="en-GB" sz="2000" dirty="0" smtClean="0">
                <a:solidFill>
                  <a:srgbClr val="FF0000"/>
                </a:solidFill>
                <a:latin typeface="Gill Sans MT" panose="020B0502020104020203" pitchFamily="34" charset="0"/>
              </a:rPr>
              <a:t>Count the tens and then the ones</a:t>
            </a:r>
            <a:endParaRPr lang="en-GB" sz="2000" dirty="0">
              <a:solidFill>
                <a:srgbClr val="FF0000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grpSp>
        <p:nvGrpSpPr>
          <p:cNvPr id="49" name="Group 48"/>
          <p:cNvGrpSpPr/>
          <p:nvPr/>
        </p:nvGrpSpPr>
        <p:grpSpPr>
          <a:xfrm>
            <a:off x="2771421" y="1293071"/>
            <a:ext cx="1307328" cy="1327152"/>
            <a:chOff x="5348108" y="2451958"/>
            <a:chExt cx="1168746" cy="1189037"/>
          </a:xfrm>
        </p:grpSpPr>
        <p:pic>
          <p:nvPicPr>
            <p:cNvPr id="50" name="Picture 3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48108" y="2451958"/>
              <a:ext cx="1168746" cy="11890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51" name="TextBox 50"/>
            <p:cNvSpPr txBox="1"/>
            <p:nvPr/>
          </p:nvSpPr>
          <p:spPr>
            <a:xfrm>
              <a:off x="5768519" y="2681090"/>
              <a:ext cx="595223" cy="36951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8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10</a:t>
              </a:r>
              <a:endPara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3670238" y="1310184"/>
            <a:ext cx="1307328" cy="1327152"/>
            <a:chOff x="3670238" y="1310184"/>
            <a:chExt cx="1307328" cy="1327152"/>
          </a:xfrm>
        </p:grpSpPr>
        <p:pic>
          <p:nvPicPr>
            <p:cNvPr id="52" name="Picture 3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70238" y="1310184"/>
              <a:ext cx="1307328" cy="132715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53" name="TextBox 52"/>
            <p:cNvSpPr txBox="1"/>
            <p:nvPr/>
          </p:nvSpPr>
          <p:spPr>
            <a:xfrm>
              <a:off x="4135802" y="1574180"/>
              <a:ext cx="495784" cy="30711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8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10</a:t>
              </a:r>
              <a:endPara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4569055" y="1310184"/>
            <a:ext cx="1307328" cy="1327152"/>
            <a:chOff x="4569055" y="1310184"/>
            <a:chExt cx="1307328" cy="1327152"/>
          </a:xfrm>
        </p:grpSpPr>
        <p:pic>
          <p:nvPicPr>
            <p:cNvPr id="48" name="Picture 3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69055" y="1310184"/>
              <a:ext cx="1307328" cy="132715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54" name="TextBox 53"/>
            <p:cNvSpPr txBox="1"/>
            <p:nvPr/>
          </p:nvSpPr>
          <p:spPr>
            <a:xfrm>
              <a:off x="5009109" y="1574180"/>
              <a:ext cx="495784" cy="30711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8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10</a:t>
              </a:r>
              <a:endPara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5467873" y="1324014"/>
            <a:ext cx="1307328" cy="1327152"/>
            <a:chOff x="5467873" y="1324014"/>
            <a:chExt cx="1307328" cy="1327152"/>
          </a:xfrm>
        </p:grpSpPr>
        <p:pic>
          <p:nvPicPr>
            <p:cNvPr id="55" name="Picture 3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467873" y="1324014"/>
              <a:ext cx="1307328" cy="132715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56" name="TextBox 55"/>
            <p:cNvSpPr txBox="1"/>
            <p:nvPr/>
          </p:nvSpPr>
          <p:spPr>
            <a:xfrm>
              <a:off x="5908245" y="1588564"/>
              <a:ext cx="495784" cy="30711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8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10</a:t>
              </a:r>
              <a:endPara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pic>
        <p:nvPicPr>
          <p:cNvPr id="57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21355" y="2733628"/>
            <a:ext cx="637186" cy="4979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8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90782" y="3153841"/>
            <a:ext cx="637186" cy="4979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9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60156" y="2733628"/>
            <a:ext cx="637186" cy="4979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0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17772" y="3153841"/>
            <a:ext cx="637186" cy="4979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98957" y="2733628"/>
            <a:ext cx="637186" cy="4979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2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4762" y="3153841"/>
            <a:ext cx="637186" cy="4979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3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37757" y="2733628"/>
            <a:ext cx="637186" cy="4979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4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1752" y="3153841"/>
            <a:ext cx="637186" cy="4979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19559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Where would 36 go on each of the number lines?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 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                              </a:t>
            </a:r>
            <a:r>
              <a:rPr lang="en-GB" sz="2000" dirty="0" smtClean="0">
                <a:solidFill>
                  <a:srgbClr val="FF0000"/>
                </a:solidFill>
                <a:latin typeface="Gill Sans MT" panose="020B0502020104020203" pitchFamily="34" charset="0"/>
              </a:rPr>
              <a:t>36</a:t>
            </a:r>
            <a:endParaRPr lang="en-GB" sz="2000" dirty="0">
              <a:solidFill>
                <a:srgbClr val="FF0000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                                              </a:t>
            </a:r>
            <a:r>
              <a:rPr lang="en-GB" sz="2000" dirty="0" smtClean="0">
                <a:solidFill>
                  <a:srgbClr val="FF0000"/>
                </a:solidFill>
                <a:latin typeface="Gill Sans MT" panose="020B0502020104020203" pitchFamily="34" charset="0"/>
              </a:rPr>
              <a:t>36</a:t>
            </a:r>
            <a:endParaRPr lang="en-GB" sz="2000" dirty="0">
              <a:solidFill>
                <a:srgbClr val="FF0000"/>
              </a:solidFill>
              <a:latin typeface="Gill Sans MT" panose="020B0502020104020203" pitchFamily="34" charset="0"/>
            </a:endParaRPr>
          </a:p>
        </p:txBody>
      </p:sp>
      <p:cxnSp>
        <p:nvCxnSpPr>
          <p:cNvPr id="24" name="Straight Arrow Connector 23"/>
          <p:cNvCxnSpPr/>
          <p:nvPr/>
        </p:nvCxnSpPr>
        <p:spPr>
          <a:xfrm>
            <a:off x="1869743" y="2187886"/>
            <a:ext cx="6359857" cy="0"/>
          </a:xfrm>
          <a:prstGeom prst="straightConnector1">
            <a:avLst/>
          </a:prstGeom>
          <a:ln w="38100">
            <a:solidFill>
              <a:schemeClr val="tx1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Arrow Connector 24"/>
          <p:cNvCxnSpPr/>
          <p:nvPr/>
        </p:nvCxnSpPr>
        <p:spPr>
          <a:xfrm>
            <a:off x="1869743" y="3670433"/>
            <a:ext cx="6359857" cy="0"/>
          </a:xfrm>
          <a:prstGeom prst="straightConnector1">
            <a:avLst/>
          </a:prstGeom>
          <a:ln w="38100">
            <a:solidFill>
              <a:schemeClr val="tx1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Box 26"/>
          <p:cNvSpPr txBox="1"/>
          <p:nvPr/>
        </p:nvSpPr>
        <p:spPr>
          <a:xfrm>
            <a:off x="2057238" y="2324363"/>
            <a:ext cx="7396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0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7122373" y="2324363"/>
            <a:ext cx="10059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100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2057238" y="3817069"/>
            <a:ext cx="7396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0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7122373" y="3817069"/>
            <a:ext cx="10059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40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cxnSp>
        <p:nvCxnSpPr>
          <p:cNvPr id="33" name="Straight Connector 32"/>
          <p:cNvCxnSpPr/>
          <p:nvPr/>
        </p:nvCxnSpPr>
        <p:spPr>
          <a:xfrm>
            <a:off x="2411148" y="2033515"/>
            <a:ext cx="0" cy="29449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Straight Connector 70"/>
          <p:cNvCxnSpPr/>
          <p:nvPr/>
        </p:nvCxnSpPr>
        <p:spPr>
          <a:xfrm>
            <a:off x="7681458" y="2033515"/>
            <a:ext cx="0" cy="29449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Straight Connector 71"/>
          <p:cNvCxnSpPr/>
          <p:nvPr/>
        </p:nvCxnSpPr>
        <p:spPr>
          <a:xfrm>
            <a:off x="2413421" y="3523393"/>
            <a:ext cx="0" cy="29449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Straight Connector 72"/>
          <p:cNvCxnSpPr/>
          <p:nvPr/>
        </p:nvCxnSpPr>
        <p:spPr>
          <a:xfrm>
            <a:off x="7683731" y="3523393"/>
            <a:ext cx="0" cy="29449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692156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12618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One of these images </a:t>
            </a:r>
            <a:r>
              <a:rPr lang="en-GB" sz="2800" b="1" dirty="0">
                <a:solidFill>
                  <a:prstClr val="black"/>
                </a:solidFill>
                <a:latin typeface="Gill Sans MT" panose="020B0502020104020203" pitchFamily="34" charset="0"/>
              </a:rPr>
              <a:t>does not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 show 23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Can you explain the mistake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?  </a:t>
            </a:r>
            <a:r>
              <a:rPr lang="en-GB" sz="2000" b="1" dirty="0" smtClean="0">
                <a:solidFill>
                  <a:srgbClr val="FF0000"/>
                </a:solidFill>
                <a:latin typeface="Gill Sans MT" panose="020B0502020104020203" pitchFamily="34" charset="0"/>
              </a:rPr>
              <a:t>C - There are 3 tens and 2 ones = 32 </a:t>
            </a:r>
            <a:endParaRPr lang="en-GB" sz="2000" b="1" dirty="0">
              <a:solidFill>
                <a:srgbClr val="FF0000"/>
              </a:solidFill>
              <a:latin typeface="Gill Sans MT" panose="020B0502020104020203" pitchFamily="34" charset="0"/>
            </a:endParaRPr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2503" y="3027217"/>
            <a:ext cx="387157" cy="1948986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7058" y="3027218"/>
            <a:ext cx="387157" cy="1948986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2425" y="4219134"/>
            <a:ext cx="391275" cy="579289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8746" y="3811608"/>
            <a:ext cx="391275" cy="579289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9274" y="3350200"/>
            <a:ext cx="391275" cy="579289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51998" y="3384385"/>
            <a:ext cx="677476" cy="1416012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4279" y="3384385"/>
            <a:ext cx="677476" cy="1416012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76560" y="3384385"/>
            <a:ext cx="677476" cy="1416012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9915" y="3765491"/>
            <a:ext cx="679276" cy="513600"/>
          </a:xfrm>
          <a:prstGeom prst="rect">
            <a:avLst/>
          </a:prstGeom>
        </p:spPr>
      </p:pic>
      <p:sp>
        <p:nvSpPr>
          <p:cNvPr id="38" name="TextBox 37"/>
          <p:cNvSpPr txBox="1"/>
          <p:nvPr/>
        </p:nvSpPr>
        <p:spPr>
          <a:xfrm>
            <a:off x="2104298" y="2359857"/>
            <a:ext cx="4081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</a:rPr>
              <a:t>A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4769025" y="2359857"/>
            <a:ext cx="4081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</a:rPr>
              <a:t>B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7429474" y="2359857"/>
            <a:ext cx="4081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</a:rPr>
              <a:t>C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</a:endParaRPr>
          </a:p>
        </p:txBody>
      </p:sp>
      <p:pic>
        <p:nvPicPr>
          <p:cNvPr id="42" name="Picture 41"/>
          <p:cNvPicPr>
            <a:picLocks noChangeAspect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2046" b="98075" l="3815" r="9536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447368" y="2192112"/>
            <a:ext cx="951958" cy="2155524"/>
          </a:xfrm>
          <a:prstGeom prst="rect">
            <a:avLst/>
          </a:prstGeom>
        </p:spPr>
      </p:pic>
      <p:sp>
        <p:nvSpPr>
          <p:cNvPr id="43" name="Oval 42"/>
          <p:cNvSpPr/>
          <p:nvPr/>
        </p:nvSpPr>
        <p:spPr>
          <a:xfrm>
            <a:off x="3977973" y="2925235"/>
            <a:ext cx="299798" cy="2997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Oval 43"/>
          <p:cNvSpPr/>
          <p:nvPr/>
        </p:nvSpPr>
        <p:spPr>
          <a:xfrm>
            <a:off x="4774735" y="2925235"/>
            <a:ext cx="299798" cy="2997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Oval 44"/>
          <p:cNvSpPr/>
          <p:nvPr/>
        </p:nvSpPr>
        <p:spPr>
          <a:xfrm>
            <a:off x="4369530" y="2925235"/>
            <a:ext cx="299798" cy="2997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Oval 45"/>
          <p:cNvSpPr/>
          <p:nvPr/>
        </p:nvSpPr>
        <p:spPr>
          <a:xfrm>
            <a:off x="5179939" y="2925235"/>
            <a:ext cx="299798" cy="2997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Oval 46"/>
          <p:cNvSpPr/>
          <p:nvPr/>
        </p:nvSpPr>
        <p:spPr>
          <a:xfrm>
            <a:off x="5585143" y="2925235"/>
            <a:ext cx="299798" cy="2997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8" name="Picture 47"/>
          <p:cNvPicPr>
            <a:picLocks noChangeAspect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2046" b="98075" l="3815" r="9536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447368" y="3069152"/>
            <a:ext cx="951958" cy="2155524"/>
          </a:xfrm>
          <a:prstGeom prst="rect">
            <a:avLst/>
          </a:prstGeom>
        </p:spPr>
      </p:pic>
      <p:pic>
        <p:nvPicPr>
          <p:cNvPr id="54" name="Picture 53"/>
          <p:cNvPicPr>
            <a:picLocks noChangeAspect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2046" b="98075" l="3815" r="9536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447368" y="3959841"/>
            <a:ext cx="951958" cy="2155524"/>
          </a:xfrm>
          <a:prstGeom prst="rect">
            <a:avLst/>
          </a:prstGeom>
        </p:spPr>
      </p:pic>
      <p:sp>
        <p:nvSpPr>
          <p:cNvPr id="68" name="Oval 67"/>
          <p:cNvSpPr/>
          <p:nvPr/>
        </p:nvSpPr>
        <p:spPr>
          <a:xfrm>
            <a:off x="3973616" y="3312296"/>
            <a:ext cx="299798" cy="2997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9" name="Oval 68"/>
          <p:cNvSpPr/>
          <p:nvPr/>
        </p:nvSpPr>
        <p:spPr>
          <a:xfrm>
            <a:off x="4770378" y="3312296"/>
            <a:ext cx="299798" cy="2997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0" name="Oval 69"/>
          <p:cNvSpPr/>
          <p:nvPr/>
        </p:nvSpPr>
        <p:spPr>
          <a:xfrm>
            <a:off x="4365173" y="3312296"/>
            <a:ext cx="299798" cy="2997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6" name="Oval 75"/>
          <p:cNvSpPr/>
          <p:nvPr/>
        </p:nvSpPr>
        <p:spPr>
          <a:xfrm>
            <a:off x="5175582" y="3312296"/>
            <a:ext cx="299798" cy="2997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7" name="Oval 76"/>
          <p:cNvSpPr/>
          <p:nvPr/>
        </p:nvSpPr>
        <p:spPr>
          <a:xfrm>
            <a:off x="5580786" y="3312296"/>
            <a:ext cx="299798" cy="2997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8" name="Oval 77"/>
          <p:cNvSpPr/>
          <p:nvPr/>
        </p:nvSpPr>
        <p:spPr>
          <a:xfrm>
            <a:off x="3969980" y="3793757"/>
            <a:ext cx="299798" cy="2997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9" name="Oval 78"/>
          <p:cNvSpPr/>
          <p:nvPr/>
        </p:nvSpPr>
        <p:spPr>
          <a:xfrm>
            <a:off x="4766742" y="3793757"/>
            <a:ext cx="299798" cy="2997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0" name="Oval 79"/>
          <p:cNvSpPr/>
          <p:nvPr/>
        </p:nvSpPr>
        <p:spPr>
          <a:xfrm>
            <a:off x="4361537" y="3793757"/>
            <a:ext cx="299798" cy="2997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1" name="Oval 80"/>
          <p:cNvSpPr/>
          <p:nvPr/>
        </p:nvSpPr>
        <p:spPr>
          <a:xfrm>
            <a:off x="5171946" y="3793757"/>
            <a:ext cx="299798" cy="2997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2" name="Oval 81"/>
          <p:cNvSpPr/>
          <p:nvPr/>
        </p:nvSpPr>
        <p:spPr>
          <a:xfrm>
            <a:off x="5577150" y="3793757"/>
            <a:ext cx="299798" cy="2997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3" name="Oval 82"/>
          <p:cNvSpPr/>
          <p:nvPr/>
        </p:nvSpPr>
        <p:spPr>
          <a:xfrm>
            <a:off x="3965623" y="4180818"/>
            <a:ext cx="299798" cy="2997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4" name="Oval 83"/>
          <p:cNvSpPr/>
          <p:nvPr/>
        </p:nvSpPr>
        <p:spPr>
          <a:xfrm>
            <a:off x="4762385" y="4180818"/>
            <a:ext cx="299798" cy="2997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5" name="Oval 84"/>
          <p:cNvSpPr/>
          <p:nvPr/>
        </p:nvSpPr>
        <p:spPr>
          <a:xfrm>
            <a:off x="4357180" y="4180818"/>
            <a:ext cx="299798" cy="2997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6" name="Oval 85"/>
          <p:cNvSpPr/>
          <p:nvPr/>
        </p:nvSpPr>
        <p:spPr>
          <a:xfrm>
            <a:off x="5167589" y="4180818"/>
            <a:ext cx="299798" cy="2997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7" name="Oval 86"/>
          <p:cNvSpPr/>
          <p:nvPr/>
        </p:nvSpPr>
        <p:spPr>
          <a:xfrm>
            <a:off x="5572793" y="4180818"/>
            <a:ext cx="299798" cy="2997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8" name="Oval 87"/>
          <p:cNvSpPr/>
          <p:nvPr/>
        </p:nvSpPr>
        <p:spPr>
          <a:xfrm>
            <a:off x="3972263" y="4669203"/>
            <a:ext cx="299798" cy="2997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9" name="Oval 88"/>
          <p:cNvSpPr/>
          <p:nvPr/>
        </p:nvSpPr>
        <p:spPr>
          <a:xfrm>
            <a:off x="4769025" y="4669203"/>
            <a:ext cx="299798" cy="2997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0" name="Oval 89"/>
          <p:cNvSpPr/>
          <p:nvPr/>
        </p:nvSpPr>
        <p:spPr>
          <a:xfrm>
            <a:off x="4363820" y="4669203"/>
            <a:ext cx="299798" cy="2997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91" name="Picture 90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46813" y="3007010"/>
            <a:ext cx="922275" cy="1643180"/>
          </a:xfrm>
          <a:prstGeom prst="rect">
            <a:avLst/>
          </a:prstGeom>
        </p:spPr>
      </p:pic>
      <p:pic>
        <p:nvPicPr>
          <p:cNvPr id="92" name="Picture 91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47957" y="2358046"/>
            <a:ext cx="523530" cy="737700"/>
          </a:xfrm>
          <a:prstGeom prst="rect">
            <a:avLst/>
          </a:prstGeom>
        </p:spPr>
      </p:pic>
      <p:pic>
        <p:nvPicPr>
          <p:cNvPr id="94" name="Picture 93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10354" y="2187510"/>
            <a:ext cx="951870" cy="932040"/>
          </a:xfrm>
          <a:prstGeom prst="rect">
            <a:avLst/>
          </a:prstGeom>
        </p:spPr>
      </p:pic>
      <p:pic>
        <p:nvPicPr>
          <p:cNvPr id="95" name="Picture 94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03961" y="2093993"/>
            <a:ext cx="872547" cy="1011362"/>
          </a:xfrm>
          <a:prstGeom prst="rect">
            <a:avLst/>
          </a:prstGeom>
        </p:spPr>
      </p:pic>
      <p:pic>
        <p:nvPicPr>
          <p:cNvPr id="96" name="Picture 95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7715" y="3376188"/>
            <a:ext cx="904276" cy="1288991"/>
          </a:xfrm>
          <a:prstGeom prst="rect">
            <a:avLst/>
          </a:prstGeom>
        </p:spPr>
      </p:pic>
      <p:pic>
        <p:nvPicPr>
          <p:cNvPr id="97" name="Picture 96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71487" y="3346401"/>
            <a:ext cx="908243" cy="1288991"/>
          </a:xfrm>
          <a:prstGeom prst="rect">
            <a:avLst/>
          </a:prstGeom>
        </p:spPr>
      </p:pic>
      <p:pic>
        <p:nvPicPr>
          <p:cNvPr id="98" name="Picture 97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16417" y="4876438"/>
            <a:ext cx="932040" cy="1618180"/>
          </a:xfrm>
          <a:prstGeom prst="rect">
            <a:avLst/>
          </a:prstGeom>
        </p:spPr>
      </p:pic>
      <p:pic>
        <p:nvPicPr>
          <p:cNvPr id="100" name="Picture 99"/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16922" y="4553533"/>
            <a:ext cx="917681" cy="1926339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65338" y="424767"/>
            <a:ext cx="832117" cy="1038654"/>
          </a:xfrm>
          <a:prstGeom prst="rect">
            <a:avLst/>
          </a:prstGeom>
        </p:spPr>
      </p:pic>
      <p:pic>
        <p:nvPicPr>
          <p:cNvPr id="51" name="Picture 50"/>
          <p:cNvPicPr>
            <a:picLocks noChangeAspect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4196" y="138917"/>
            <a:ext cx="1161083" cy="14369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62362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How many </a:t>
            </a:r>
            <a:r>
              <a:rPr lang="en-GB" sz="2800" b="1" dirty="0">
                <a:solidFill>
                  <a:prstClr val="black"/>
                </a:solidFill>
                <a:latin typeface="Gill Sans MT" panose="020B0502020104020203" pitchFamily="34" charset="0"/>
              </a:rPr>
              <a:t>two digit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numbers can you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make using the digit cards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? </a:t>
            </a:r>
            <a:r>
              <a:rPr lang="en-GB" sz="2000" dirty="0" smtClean="0">
                <a:solidFill>
                  <a:srgbClr val="FF0000"/>
                </a:solidFill>
                <a:latin typeface="Gill Sans MT" panose="020B0502020104020203" pitchFamily="34" charset="0"/>
              </a:rPr>
              <a:t>4 – 70 72 27 20</a:t>
            </a:r>
            <a:endParaRPr lang="en-GB" sz="2000" dirty="0">
              <a:solidFill>
                <a:srgbClr val="FF0000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What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is the largest number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? </a:t>
            </a:r>
            <a:r>
              <a:rPr lang="en-GB" sz="2800" dirty="0" smtClean="0">
                <a:solidFill>
                  <a:srgbClr val="FF0000"/>
                </a:solidFill>
                <a:latin typeface="Gill Sans MT" panose="020B0502020104020203" pitchFamily="34" charset="0"/>
              </a:rPr>
              <a:t>72</a:t>
            </a:r>
            <a:endParaRPr lang="en-GB" sz="2800" dirty="0">
              <a:solidFill>
                <a:srgbClr val="FF0000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What is the smallest number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?   </a:t>
            </a:r>
            <a:r>
              <a:rPr lang="en-GB" sz="2800" dirty="0" smtClean="0">
                <a:solidFill>
                  <a:srgbClr val="FF0000"/>
                </a:solidFill>
                <a:latin typeface="Gill Sans MT" panose="020B0502020104020203" pitchFamily="34" charset="0"/>
              </a:rPr>
              <a:t>20</a:t>
            </a:r>
            <a:endParaRPr lang="en-GB" sz="2800" dirty="0">
              <a:solidFill>
                <a:srgbClr val="FF0000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grpSp>
        <p:nvGrpSpPr>
          <p:cNvPr id="3" name="Group 2"/>
          <p:cNvGrpSpPr/>
          <p:nvPr/>
        </p:nvGrpSpPr>
        <p:grpSpPr>
          <a:xfrm>
            <a:off x="3032685" y="1994497"/>
            <a:ext cx="783771" cy="1107996"/>
            <a:chOff x="3522190" y="1994497"/>
            <a:chExt cx="783771" cy="1107996"/>
          </a:xfrm>
        </p:grpSpPr>
        <p:sp>
          <p:nvSpPr>
            <p:cNvPr id="50" name="TextBox 49"/>
            <p:cNvSpPr txBox="1"/>
            <p:nvPr/>
          </p:nvSpPr>
          <p:spPr>
            <a:xfrm>
              <a:off x="3707165" y="1994497"/>
              <a:ext cx="408199" cy="11079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66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</a:rPr>
                <a:t>7</a:t>
              </a:r>
            </a:p>
          </p:txBody>
        </p:sp>
        <p:sp>
          <p:nvSpPr>
            <p:cNvPr id="53" name="Rounded Rectangle 52"/>
            <p:cNvSpPr/>
            <p:nvPr/>
          </p:nvSpPr>
          <p:spPr>
            <a:xfrm>
              <a:off x="3522190" y="2041997"/>
              <a:ext cx="783771" cy="969863"/>
            </a:xfrm>
            <a:prstGeom prst="roundRect">
              <a:avLst/>
            </a:prstGeom>
            <a:noFill/>
            <a:ln w="3175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4475078" y="1994497"/>
            <a:ext cx="783771" cy="1107996"/>
            <a:chOff x="4458340" y="1994497"/>
            <a:chExt cx="783771" cy="1107996"/>
          </a:xfrm>
        </p:grpSpPr>
        <p:sp>
          <p:nvSpPr>
            <p:cNvPr id="51" name="TextBox 50"/>
            <p:cNvSpPr txBox="1"/>
            <p:nvPr/>
          </p:nvSpPr>
          <p:spPr>
            <a:xfrm>
              <a:off x="4662864" y="1994497"/>
              <a:ext cx="408199" cy="11079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66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</a:rPr>
                <a:t>0</a:t>
              </a:r>
              <a:endParaRPr kumimoji="0" lang="en-GB" sz="6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</a:endParaRPr>
            </a:p>
          </p:txBody>
        </p:sp>
        <p:sp>
          <p:nvSpPr>
            <p:cNvPr id="55" name="Rounded Rectangle 54"/>
            <p:cNvSpPr/>
            <p:nvPr/>
          </p:nvSpPr>
          <p:spPr>
            <a:xfrm>
              <a:off x="4458340" y="2040022"/>
              <a:ext cx="783771" cy="969863"/>
            </a:xfrm>
            <a:prstGeom prst="roundRect">
              <a:avLst/>
            </a:prstGeom>
            <a:noFill/>
            <a:ln w="3175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5917471" y="1994497"/>
            <a:ext cx="783771" cy="1107996"/>
            <a:chOff x="5394490" y="1994497"/>
            <a:chExt cx="783771" cy="1107996"/>
          </a:xfrm>
        </p:grpSpPr>
        <p:sp>
          <p:nvSpPr>
            <p:cNvPr id="52" name="TextBox 51"/>
            <p:cNvSpPr txBox="1"/>
            <p:nvPr/>
          </p:nvSpPr>
          <p:spPr>
            <a:xfrm>
              <a:off x="5571061" y="1994497"/>
              <a:ext cx="408199" cy="11079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66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</a:rPr>
                <a:t>2</a:t>
              </a:r>
            </a:p>
          </p:txBody>
        </p:sp>
        <p:sp>
          <p:nvSpPr>
            <p:cNvPr id="56" name="Rounded Rectangle 55"/>
            <p:cNvSpPr/>
            <p:nvPr/>
          </p:nvSpPr>
          <p:spPr>
            <a:xfrm>
              <a:off x="5394490" y="2038047"/>
              <a:ext cx="783771" cy="969863"/>
            </a:xfrm>
            <a:prstGeom prst="roundRect">
              <a:avLst/>
            </a:prstGeom>
            <a:noFill/>
            <a:ln w="3175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pic>
        <p:nvPicPr>
          <p:cNvPr id="59" name="Picture 5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377440" y="3102493"/>
            <a:ext cx="293172" cy="1475853"/>
          </a:xfrm>
          <a:prstGeom prst="rect">
            <a:avLst/>
          </a:prstGeom>
        </p:spPr>
      </p:pic>
      <p:pic>
        <p:nvPicPr>
          <p:cNvPr id="60" name="Picture 5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37991" y="1970948"/>
            <a:ext cx="302177" cy="447378"/>
          </a:xfrm>
          <a:prstGeom prst="rect">
            <a:avLst/>
          </a:prstGeom>
        </p:spPr>
      </p:pic>
      <p:pic>
        <p:nvPicPr>
          <p:cNvPr id="61" name="Picture 6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11378" y="728706"/>
            <a:ext cx="718468" cy="700772"/>
          </a:xfrm>
          <a:prstGeom prst="rect">
            <a:avLst/>
          </a:prstGeom>
        </p:spPr>
      </p:pic>
      <p:pic>
        <p:nvPicPr>
          <p:cNvPr id="62" name="Picture 6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29846" y="728706"/>
            <a:ext cx="718468" cy="7007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312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Complete each part-whole model in a </a:t>
            </a:r>
            <a:r>
              <a:rPr lang="en-GB" sz="2800" b="1" dirty="0">
                <a:solidFill>
                  <a:prstClr val="black"/>
                </a:solidFill>
                <a:latin typeface="Gill Sans MT" panose="020B0502020104020203" pitchFamily="34" charset="0"/>
              </a:rPr>
              <a:t>different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 way.</a:t>
            </a:r>
          </a:p>
        </p:txBody>
      </p:sp>
      <p:grpSp>
        <p:nvGrpSpPr>
          <p:cNvPr id="13" name="Group 12"/>
          <p:cNvGrpSpPr/>
          <p:nvPr/>
        </p:nvGrpSpPr>
        <p:grpSpPr>
          <a:xfrm>
            <a:off x="3269298" y="1365742"/>
            <a:ext cx="3310718" cy="3008481"/>
            <a:chOff x="268171" y="249049"/>
            <a:chExt cx="2498576" cy="2448272"/>
          </a:xfrm>
        </p:grpSpPr>
        <p:sp>
          <p:nvSpPr>
            <p:cNvPr id="14" name="Oval 13"/>
            <p:cNvSpPr/>
            <p:nvPr/>
          </p:nvSpPr>
          <p:spPr>
            <a:xfrm>
              <a:off x="1081963" y="249049"/>
              <a:ext cx="914400" cy="91440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5" name="Oval 14"/>
            <p:cNvSpPr/>
            <p:nvPr/>
          </p:nvSpPr>
          <p:spPr>
            <a:xfrm>
              <a:off x="268171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2800" b="0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Gill Sans MT" panose="020B0502020104020203" pitchFamily="34" charset="0"/>
                </a:rPr>
                <a:t>60</a:t>
              </a:r>
              <a:endPara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Gill Sans MT" panose="020B0502020104020203" pitchFamily="34" charset="0"/>
              </a:endParaRPr>
            </a:p>
          </p:txBody>
        </p:sp>
        <p:sp>
          <p:nvSpPr>
            <p:cNvPr id="16" name="Oval 15"/>
            <p:cNvSpPr/>
            <p:nvPr/>
          </p:nvSpPr>
          <p:spPr>
            <a:xfrm>
              <a:off x="1852347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2800" b="0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Gill Sans MT" panose="020B0502020104020203" pitchFamily="34" charset="0"/>
                </a:rPr>
                <a:t>4</a:t>
              </a:r>
              <a:endPara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Gill Sans MT" panose="020B0502020104020203" pitchFamily="34" charset="0"/>
              </a:endParaRPr>
            </a:p>
          </p:txBody>
        </p:sp>
        <p:cxnSp>
          <p:nvCxnSpPr>
            <p:cNvPr id="17" name="Straight Connector 16"/>
            <p:cNvCxnSpPr>
              <a:stCxn id="14" idx="3"/>
            </p:cNvCxnSpPr>
            <p:nvPr/>
          </p:nvCxnSpPr>
          <p:spPr>
            <a:xfrm flipH="1">
              <a:off x="844235" y="1029538"/>
              <a:ext cx="371639" cy="753383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>
              <a:stCxn id="14" idx="5"/>
            </p:cNvCxnSpPr>
            <p:nvPr/>
          </p:nvCxnSpPr>
          <p:spPr>
            <a:xfrm>
              <a:off x="1862452" y="1029537"/>
              <a:ext cx="349935" cy="75600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9" name="Group 18"/>
          <p:cNvGrpSpPr/>
          <p:nvPr/>
        </p:nvGrpSpPr>
        <p:grpSpPr>
          <a:xfrm rot="5400000">
            <a:off x="2425980" y="4526122"/>
            <a:ext cx="1729164" cy="1694351"/>
            <a:chOff x="268171" y="249049"/>
            <a:chExt cx="2498576" cy="2448272"/>
          </a:xfrm>
        </p:grpSpPr>
        <p:sp>
          <p:nvSpPr>
            <p:cNvPr id="20" name="Oval 19"/>
            <p:cNvSpPr/>
            <p:nvPr/>
          </p:nvSpPr>
          <p:spPr>
            <a:xfrm>
              <a:off x="1081963" y="249049"/>
              <a:ext cx="914400" cy="91440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1" name="Oval 20"/>
            <p:cNvSpPr/>
            <p:nvPr/>
          </p:nvSpPr>
          <p:spPr>
            <a:xfrm>
              <a:off x="268171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2800" b="0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Gill Sans MT" panose="020B0502020104020203" pitchFamily="34" charset="0"/>
                </a:rPr>
                <a:t>50</a:t>
              </a:r>
              <a:endPara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Gill Sans MT" panose="020B0502020104020203" pitchFamily="34" charset="0"/>
              </a:endParaRPr>
            </a:p>
          </p:txBody>
        </p:sp>
        <p:sp>
          <p:nvSpPr>
            <p:cNvPr id="22" name="Oval 21"/>
            <p:cNvSpPr/>
            <p:nvPr/>
          </p:nvSpPr>
          <p:spPr>
            <a:xfrm>
              <a:off x="1852347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2800" b="0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Gill Sans MT" panose="020B0502020104020203" pitchFamily="34" charset="0"/>
                </a:rPr>
                <a:t>14</a:t>
              </a:r>
              <a:endPara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Gill Sans MT" panose="020B0502020104020203" pitchFamily="34" charset="0"/>
              </a:endParaRPr>
            </a:p>
          </p:txBody>
        </p:sp>
        <p:cxnSp>
          <p:nvCxnSpPr>
            <p:cNvPr id="23" name="Straight Connector 22"/>
            <p:cNvCxnSpPr>
              <a:stCxn id="20" idx="3"/>
            </p:cNvCxnSpPr>
            <p:nvPr/>
          </p:nvCxnSpPr>
          <p:spPr>
            <a:xfrm flipH="1">
              <a:off x="844235" y="1029538"/>
              <a:ext cx="371639" cy="753383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>
              <a:stCxn id="20" idx="5"/>
            </p:cNvCxnSpPr>
            <p:nvPr/>
          </p:nvCxnSpPr>
          <p:spPr>
            <a:xfrm>
              <a:off x="1862452" y="1029537"/>
              <a:ext cx="349935" cy="75600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5" name="Group 24"/>
          <p:cNvGrpSpPr/>
          <p:nvPr/>
        </p:nvGrpSpPr>
        <p:grpSpPr>
          <a:xfrm rot="10800000">
            <a:off x="5647423" y="4536009"/>
            <a:ext cx="2054143" cy="1729166"/>
            <a:chOff x="10643" y="249049"/>
            <a:chExt cx="2756104" cy="2448275"/>
          </a:xfrm>
        </p:grpSpPr>
        <p:sp>
          <p:nvSpPr>
            <p:cNvPr id="26" name="Oval 25"/>
            <p:cNvSpPr/>
            <p:nvPr/>
          </p:nvSpPr>
          <p:spPr>
            <a:xfrm>
              <a:off x="1081963" y="249049"/>
              <a:ext cx="914400" cy="91440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7" name="Oval 26"/>
            <p:cNvSpPr/>
            <p:nvPr/>
          </p:nvSpPr>
          <p:spPr>
            <a:xfrm rot="10800000">
              <a:off x="10643" y="1615620"/>
              <a:ext cx="1171927" cy="1081702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horz"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2800" b="0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Gill Sans MT" panose="020B0502020104020203" pitchFamily="34" charset="0"/>
                </a:rPr>
                <a:t>24</a:t>
              </a:r>
              <a:endPara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Gill Sans MT" panose="020B0502020104020203" pitchFamily="34" charset="0"/>
              </a:endParaRPr>
            </a:p>
          </p:txBody>
        </p:sp>
        <p:sp>
          <p:nvSpPr>
            <p:cNvPr id="28" name="Oval 27"/>
            <p:cNvSpPr/>
            <p:nvPr/>
          </p:nvSpPr>
          <p:spPr>
            <a:xfrm rot="10800000">
              <a:off x="1515460" y="1615620"/>
              <a:ext cx="1251287" cy="1081704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GB" sz="2800" dirty="0">
                  <a:solidFill>
                    <a:srgbClr val="FF0000"/>
                  </a:solidFill>
                  <a:latin typeface="Gill Sans MT" panose="020B0502020104020203" pitchFamily="34" charset="0"/>
                </a:rPr>
                <a:t>4</a:t>
              </a:r>
              <a:r>
                <a:rPr kumimoji="0" lang="en-GB" sz="2800" b="0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Gill Sans MT" panose="020B0502020104020203" pitchFamily="34" charset="0"/>
                </a:rPr>
                <a:t>0</a:t>
              </a:r>
              <a:endPara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Gill Sans MT" panose="020B0502020104020203" pitchFamily="34" charset="0"/>
              </a:endParaRPr>
            </a:p>
          </p:txBody>
        </p:sp>
        <p:cxnSp>
          <p:nvCxnSpPr>
            <p:cNvPr id="29" name="Straight Connector 28"/>
            <p:cNvCxnSpPr>
              <a:stCxn id="26" idx="3"/>
            </p:cNvCxnSpPr>
            <p:nvPr/>
          </p:nvCxnSpPr>
          <p:spPr>
            <a:xfrm flipH="1">
              <a:off x="844235" y="1029538"/>
              <a:ext cx="371639" cy="753383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>
              <a:stCxn id="26" idx="5"/>
            </p:cNvCxnSpPr>
            <p:nvPr/>
          </p:nvCxnSpPr>
          <p:spPr>
            <a:xfrm>
              <a:off x="1862452" y="1029537"/>
              <a:ext cx="349935" cy="75600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1" name="TextBox 30"/>
          <p:cNvSpPr txBox="1"/>
          <p:nvPr/>
        </p:nvSpPr>
        <p:spPr>
          <a:xfrm>
            <a:off x="4152521" y="1386057"/>
            <a:ext cx="163088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6 tens 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and 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4 ones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3550573" y="5141535"/>
            <a:ext cx="5515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64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6291444" y="5680654"/>
            <a:ext cx="5515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64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525267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1398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Teddy thinks that,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Explain the mistake he has made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. </a:t>
            </a:r>
            <a:r>
              <a:rPr lang="en-GB" sz="2000" dirty="0" smtClean="0">
                <a:solidFill>
                  <a:srgbClr val="FF0000"/>
                </a:solidFill>
                <a:latin typeface="Gill Sans MT" panose="020B0502020104020203" pitchFamily="34" charset="0"/>
              </a:rPr>
              <a:t>He has put the numbers together incorrectly. It should be 42</a:t>
            </a:r>
            <a:endParaRPr lang="en-GB" sz="2000" dirty="0">
              <a:solidFill>
                <a:srgbClr val="FF0000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pic>
        <p:nvPicPr>
          <p:cNvPr id="22" name="Picture 21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523005" y="2313501"/>
            <a:ext cx="1559135" cy="1138693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23" name="Rounded Rectangular Callout 22"/>
              <p:cNvSpPr/>
              <p:nvPr/>
            </p:nvSpPr>
            <p:spPr>
              <a:xfrm>
                <a:off x="4732042" y="2109750"/>
                <a:ext cx="2784320" cy="773098"/>
              </a:xfrm>
              <a:prstGeom prst="wedgeRoundRectCallout">
                <a:avLst>
                  <a:gd name="adj1" fmla="val -71557"/>
                  <a:gd name="adj2" fmla="val 56998"/>
                  <a:gd name="adj3" fmla="val 16667"/>
                </a:avLst>
              </a:prstGeom>
              <a:solidFill>
                <a:schemeClr val="accent2">
                  <a:alpha val="20000"/>
                </a:schemeClr>
              </a:solidFill>
              <a:ln w="28575">
                <a:solidFill>
                  <a:schemeClr val="accent2"/>
                </a:solidFill>
              </a:ln>
            </p:spPr>
            <p:style>
              <a:lnRef idx="2">
                <a:schemeClr val="accent2"/>
              </a:lnRef>
              <a:fillRef idx="1">
                <a:schemeClr val="lt1"/>
              </a:fillRef>
              <a:effectRef idx="0">
                <a:schemeClr val="accent2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  <a:cs typeface="+mn-cs"/>
                  </a:rPr>
                  <a:t>40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/>
                        <a:ea typeface="Cambria Math"/>
                        <a:cs typeface="+mn-cs"/>
                      </a:rPr>
                      <m:t>+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  <a:cs typeface="+mn-cs"/>
                  </a:rPr>
                  <a:t> 2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/>
                        <a:ea typeface="Cambria Math"/>
                        <a:cs typeface="+mn-cs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  <a:cs typeface="+mn-cs"/>
                  </a:rPr>
                  <a:t> 402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  <a:cs typeface="+mn-cs"/>
                </a:endParaRPr>
              </a:p>
            </p:txBody>
          </p:sp>
        </mc:Choice>
        <mc:Fallback xmlns="">
          <p:sp>
            <p:nvSpPr>
              <p:cNvPr id="23" name="Rounded Rectangular Callout 2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32042" y="2109750"/>
                <a:ext cx="2784320" cy="773098"/>
              </a:xfrm>
              <a:prstGeom prst="wedgeRoundRectCallout">
                <a:avLst>
                  <a:gd name="adj1" fmla="val -71557"/>
                  <a:gd name="adj2" fmla="val 56998"/>
                  <a:gd name="adj3" fmla="val 16667"/>
                </a:avLst>
              </a:prstGeom>
              <a:blipFill>
                <a:blip r:embed="rId4"/>
                <a:stretch>
                  <a:fillRect/>
                </a:stretch>
              </a:blipFill>
              <a:ln w="28575">
                <a:solidFill>
                  <a:schemeClr val="accent2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9236057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538609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Fill in the missing numbers.</a:t>
                </a:r>
              </a:p>
              <a:p>
                <a:pPr lvl="0">
                  <a:defRPr/>
                </a:pPr>
                <a:endParaRPr lang="en-GB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 algn="ctr">
                  <a:lnSpc>
                    <a:spcPct val="200000"/>
                  </a:lnSpc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1 ten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/>
                        <a:ea typeface="Cambria Math"/>
                      </a:rPr>
                      <m:t>+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3 ones </a:t>
                </a:r>
                <a14:m>
                  <m:oMath xmlns:m="http://schemas.openxmlformats.org/officeDocument/2006/math">
                    <m:r>
                      <a:rPr lang="en-US" sz="2800" i="1">
                        <a:solidFill>
                          <a:prstClr val="black"/>
                        </a:solidFill>
                        <a:latin typeface="Cambria Math"/>
                        <a:ea typeface="Cambria Math"/>
                      </a:rPr>
                      <m:t>=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13</a:t>
                </a:r>
              </a:p>
              <a:p>
                <a:pPr lvl="0" algn="ctr">
                  <a:lnSpc>
                    <a:spcPct val="200000"/>
                  </a:lnSpc>
                  <a:defRPr/>
                </a:pP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2 tens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/>
                        <a:ea typeface="Cambria Math"/>
                      </a:rPr>
                      <m:t>+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</a:t>
                </a:r>
                <a:r>
                  <a:rPr lang="en-US" sz="2800" dirty="0">
                    <a:solidFill>
                      <a:srgbClr val="FF0000"/>
                    </a:solidFill>
                    <a:latin typeface="Gill Sans MT" panose="020B0502020104020203" pitchFamily="34" charset="0"/>
                  </a:rPr>
                  <a:t>3</a:t>
                </a:r>
                <a:r>
                  <a:rPr lang="en-US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</a:t>
                </a: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ones </a:t>
                </a:r>
                <a14:m>
                  <m:oMath xmlns:m="http://schemas.openxmlformats.org/officeDocument/2006/math">
                    <m:r>
                      <a:rPr lang="en-US" sz="2800" i="1">
                        <a:solidFill>
                          <a:prstClr val="black"/>
                        </a:solidFill>
                        <a:latin typeface="Cambria Math"/>
                        <a:ea typeface="Cambria Math"/>
                      </a:rPr>
                      <m:t>=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23</a:t>
                </a:r>
              </a:p>
              <a:p>
                <a:pPr lvl="0" algn="ctr">
                  <a:lnSpc>
                    <a:spcPct val="200000"/>
                  </a:lnSpc>
                  <a:defRPr/>
                </a:pP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3 tens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/>
                        <a:ea typeface="Cambria Math"/>
                      </a:rPr>
                      <m:t>+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3 ones </a:t>
                </a:r>
                <a14:m>
                  <m:oMath xmlns:m="http://schemas.openxmlformats.org/officeDocument/2006/math">
                    <m:r>
                      <a:rPr lang="en-US" sz="2800" i="1">
                        <a:solidFill>
                          <a:prstClr val="black"/>
                        </a:solidFill>
                        <a:latin typeface="Cambria Math"/>
                        <a:ea typeface="Cambria Math"/>
                      </a:rPr>
                      <m:t>=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</a:t>
                </a:r>
                <a:r>
                  <a:rPr lang="en-US" sz="2800" dirty="0" smtClean="0">
                    <a:solidFill>
                      <a:srgbClr val="FF0000"/>
                    </a:solidFill>
                    <a:latin typeface="Gill Sans MT" panose="020B0502020104020203" pitchFamily="34" charset="0"/>
                  </a:rPr>
                  <a:t>33</a:t>
                </a:r>
                <a:endParaRPr lang="en-US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 algn="ctr">
                  <a:lnSpc>
                    <a:spcPct val="200000"/>
                  </a:lnSpc>
                  <a:defRPr/>
                </a:pPr>
                <a:r>
                  <a:rPr lang="en-US" sz="2800" dirty="0">
                    <a:solidFill>
                      <a:srgbClr val="FF0000"/>
                    </a:solidFill>
                    <a:latin typeface="Gill Sans MT" panose="020B0502020104020203" pitchFamily="34" charset="0"/>
                  </a:rPr>
                  <a:t>4</a:t>
                </a:r>
                <a:r>
                  <a:rPr lang="en-US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</a:t>
                </a: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tens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/>
                        <a:ea typeface="Cambria Math"/>
                      </a:rPr>
                      <m:t>+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3 ones </a:t>
                </a:r>
                <a14:m>
                  <m:oMath xmlns:m="http://schemas.openxmlformats.org/officeDocument/2006/math">
                    <m:r>
                      <a:rPr lang="en-US" sz="2800" i="1">
                        <a:solidFill>
                          <a:prstClr val="black"/>
                        </a:solidFill>
                        <a:latin typeface="Cambria Math"/>
                        <a:ea typeface="Cambria Math"/>
                      </a:rPr>
                      <m:t>=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43</a:t>
                </a:r>
              </a:p>
              <a:p>
                <a:pPr lvl="0">
                  <a:defRPr/>
                </a:pPr>
                <a:endParaRPr lang="en-US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What would the next number in the pattern be</a:t>
                </a:r>
                <a:r>
                  <a:rPr lang="en-US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?</a:t>
                </a:r>
              </a:p>
              <a:p>
                <a:pPr lvl="0">
                  <a:defRPr/>
                </a:pP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</a:t>
                </a:r>
                <a:r>
                  <a:rPr lang="en-US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                      </a:t>
                </a:r>
                <a:r>
                  <a:rPr lang="en-US" sz="2800" dirty="0" smtClean="0">
                    <a:solidFill>
                      <a:srgbClr val="FF0000"/>
                    </a:solidFill>
                    <a:latin typeface="Gill Sans MT" panose="020B0502020104020203" pitchFamily="34" charset="0"/>
                  </a:rPr>
                  <a:t>5 tens + 3 ones = 53</a:t>
                </a:r>
                <a:endParaRPr lang="en-US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5386090"/>
              </a:xfrm>
              <a:prstGeom prst="rect">
                <a:avLst/>
              </a:prstGeom>
              <a:blipFill rotWithShape="0">
                <a:blip r:embed="rId3"/>
                <a:stretch>
                  <a:fillRect l="-1590" t="-1246" b="-226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4596932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Do both place value charts show the same value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? </a:t>
            </a:r>
            <a:r>
              <a:rPr lang="en-GB" sz="2800" dirty="0" smtClean="0">
                <a:solidFill>
                  <a:srgbClr val="FF0000"/>
                </a:solidFill>
                <a:latin typeface="Gill Sans MT" panose="020B0502020104020203" pitchFamily="34" charset="0"/>
              </a:rPr>
              <a:t>Yes</a:t>
            </a:r>
            <a:endParaRPr lang="en-GB" sz="2800" dirty="0">
              <a:solidFill>
                <a:srgbClr val="FF0000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What is the same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? </a:t>
            </a:r>
            <a:r>
              <a:rPr lang="en-GB" sz="2000" dirty="0" smtClean="0">
                <a:solidFill>
                  <a:srgbClr val="FF0000"/>
                </a:solidFill>
                <a:latin typeface="Gill Sans MT" panose="020B0502020104020203" pitchFamily="34" charset="0"/>
              </a:rPr>
              <a:t>They both make 41</a:t>
            </a:r>
            <a:endParaRPr lang="en-GB" sz="2000" dirty="0">
              <a:solidFill>
                <a:srgbClr val="FF0000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What is different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? </a:t>
            </a:r>
            <a:r>
              <a:rPr lang="en-GB" sz="2000" dirty="0" smtClean="0">
                <a:solidFill>
                  <a:srgbClr val="FF0000"/>
                </a:solidFill>
                <a:latin typeface="Gill Sans MT" panose="020B0502020104020203" pitchFamily="34" charset="0"/>
              </a:rPr>
              <a:t>The first one is 4 tens and 1 one which makes 41; the second is 3 tens and 11 ones which makes 41  </a:t>
            </a:r>
            <a:endParaRPr lang="en-US" sz="2000" dirty="0">
              <a:solidFill>
                <a:srgbClr val="FF0000"/>
              </a:solidFill>
              <a:latin typeface="Gill Sans MT" panose="020B0502020104020203" pitchFamily="34" charset="0"/>
            </a:endParaRPr>
          </a:p>
        </p:txBody>
      </p:sp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54475784"/>
              </p:ext>
            </p:extLst>
          </p:nvPr>
        </p:nvGraphicFramePr>
        <p:xfrm>
          <a:off x="3297615" y="1456711"/>
          <a:ext cx="2857524" cy="173294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428762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428762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526946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Gill Sans MT" panose="020B0502020104020203" pitchFamily="34" charset="0"/>
                        </a:rPr>
                        <a:t>Tens</a:t>
                      </a:r>
                      <a:endParaRPr lang="en-GB" sz="20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Gill Sans MT" panose="020B0502020104020203" pitchFamily="34" charset="0"/>
                        </a:rPr>
                        <a:t>Ones</a:t>
                      </a:r>
                      <a:endParaRPr lang="en-GB" sz="20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1206002">
                <a:tc>
                  <a:txBody>
                    <a:bodyPr/>
                    <a:lstStyle/>
                    <a:p>
                      <a:pPr algn="ctr"/>
                      <a:endParaRPr lang="en-GB" sz="1400" dirty="0">
                        <a:latin typeface="Gill Sans MT" panose="020B0502020104020203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1400" dirty="0">
                        <a:latin typeface="Gill Sans MT" panose="020B0502020104020203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graphicFrame>
        <p:nvGraphicFramePr>
          <p:cNvPr id="11" name="Table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2813901"/>
              </p:ext>
            </p:extLst>
          </p:nvPr>
        </p:nvGraphicFramePr>
        <p:xfrm>
          <a:off x="3297615" y="3292188"/>
          <a:ext cx="2857524" cy="173294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428762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428762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526946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Gill Sans MT" panose="020B0502020104020203" pitchFamily="34" charset="0"/>
                        </a:rPr>
                        <a:t>Tens</a:t>
                      </a:r>
                      <a:endParaRPr lang="en-GB" sz="20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Gill Sans MT" panose="020B0502020104020203" pitchFamily="34" charset="0"/>
                        </a:rPr>
                        <a:t>Ones</a:t>
                      </a:r>
                      <a:endParaRPr lang="en-GB" sz="20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1206002">
                <a:tc>
                  <a:txBody>
                    <a:bodyPr/>
                    <a:lstStyle/>
                    <a:p>
                      <a:pPr algn="ctr"/>
                      <a:endParaRPr lang="en-GB" sz="1400" dirty="0">
                        <a:latin typeface="Gill Sans MT" panose="020B0502020104020203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1400" dirty="0">
                        <a:latin typeface="Gill Sans MT" panose="020B0502020104020203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2404353" y="1485451"/>
            <a:ext cx="4224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</a:rPr>
              <a:t>A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404353" y="3247165"/>
            <a:ext cx="4224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</a:rPr>
              <a:t>B</a:t>
            </a: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618138" y="1977336"/>
            <a:ext cx="223229" cy="1123755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818038" y="1975361"/>
            <a:ext cx="223229" cy="1123755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031788" y="1975361"/>
            <a:ext cx="223229" cy="1123755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231688" y="1973386"/>
            <a:ext cx="223229" cy="1123755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708031" y="3838134"/>
            <a:ext cx="223229" cy="1123755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907931" y="3836159"/>
            <a:ext cx="223229" cy="1123755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121681" y="3836159"/>
            <a:ext cx="223229" cy="1123755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74927" y="2285415"/>
            <a:ext cx="230085" cy="340645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17470" y="4098049"/>
            <a:ext cx="230085" cy="340645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93620" y="4098049"/>
            <a:ext cx="230085" cy="340645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83620" y="4098049"/>
            <a:ext cx="230085" cy="340645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59770" y="4098049"/>
            <a:ext cx="230085" cy="340645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9245" y="4305874"/>
            <a:ext cx="230085" cy="340645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15395" y="4305874"/>
            <a:ext cx="230085" cy="340645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05395" y="4305874"/>
            <a:ext cx="230085" cy="340645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1545" y="4305874"/>
            <a:ext cx="230085" cy="340645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4559" y="4098049"/>
            <a:ext cx="230085" cy="340645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6334" y="4305874"/>
            <a:ext cx="230085" cy="340645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08812" y="4490538"/>
            <a:ext cx="230085" cy="340645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11378" y="728706"/>
            <a:ext cx="718468" cy="700772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29846" y="728706"/>
            <a:ext cx="718468" cy="7007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18032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61247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Rosie and Amir are comparing numbers they have made.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Is Rosie 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correct? </a:t>
            </a:r>
            <a:r>
              <a:rPr lang="en-GB" sz="2000" smtClean="0">
                <a:solidFill>
                  <a:srgbClr val="FF0000"/>
                </a:solidFill>
                <a:latin typeface="Gill Sans MT" panose="020B0502020104020203" pitchFamily="34" charset="0"/>
              </a:rPr>
              <a:t>No </a:t>
            </a:r>
            <a:endParaRPr lang="en-GB" sz="2000" dirty="0">
              <a:solidFill>
                <a:srgbClr val="FF0000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Explain your answer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. </a:t>
            </a:r>
            <a:r>
              <a:rPr lang="en-GB" sz="2000" dirty="0">
                <a:solidFill>
                  <a:srgbClr val="FF0000"/>
                </a:solidFill>
                <a:latin typeface="Gill Sans MT" panose="020B0502020104020203" pitchFamily="34" charset="0"/>
              </a:rPr>
              <a:t>She only has 36 whereas Amir has 40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pic>
        <p:nvPicPr>
          <p:cNvPr id="33" name="Picture 32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4460" y="3461636"/>
            <a:ext cx="1128903" cy="1595031"/>
          </a:xfrm>
          <a:prstGeom prst="rect">
            <a:avLst/>
          </a:prstGeom>
        </p:spPr>
      </p:pic>
      <p:sp>
        <p:nvSpPr>
          <p:cNvPr id="34" name="Rounded Rectangular Callout 33"/>
          <p:cNvSpPr/>
          <p:nvPr/>
        </p:nvSpPr>
        <p:spPr>
          <a:xfrm>
            <a:off x="4089853" y="3803278"/>
            <a:ext cx="4549180" cy="1253389"/>
          </a:xfrm>
          <a:prstGeom prst="wedgeRoundRectCallout">
            <a:avLst>
              <a:gd name="adj1" fmla="val -70087"/>
              <a:gd name="adj2" fmla="val 4038"/>
              <a:gd name="adj3" fmla="val 16667"/>
            </a:avLst>
          </a:prstGeom>
          <a:solidFill>
            <a:schemeClr val="accent6">
              <a:alpha val="20000"/>
            </a:schemeClr>
          </a:solidFill>
          <a:ln w="28575">
            <a:solidFill>
              <a:schemeClr val="accent6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My number is greater because I have more objects.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pic>
        <p:nvPicPr>
          <p:cNvPr id="35" name="Picture 3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035814" y="1693982"/>
            <a:ext cx="342453" cy="1723939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340110" y="1692007"/>
            <a:ext cx="342453" cy="1723939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697431" y="1692007"/>
            <a:ext cx="342453" cy="1723939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1955" y="2668475"/>
            <a:ext cx="352972" cy="522581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4909" y="2662724"/>
            <a:ext cx="352972" cy="522581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3371" y="2977228"/>
            <a:ext cx="352972" cy="522581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7829" y="2979374"/>
            <a:ext cx="352972" cy="522581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2727" y="2343813"/>
            <a:ext cx="352972" cy="522581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7786" y="2339609"/>
            <a:ext cx="352972" cy="522581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805371" y="1669138"/>
            <a:ext cx="342453" cy="1723939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108504" y="1667163"/>
            <a:ext cx="342453" cy="1723939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411637" y="1667163"/>
            <a:ext cx="342453" cy="1723939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714769" y="1667163"/>
            <a:ext cx="342453" cy="1723939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11378" y="728706"/>
            <a:ext cx="718468" cy="700772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29846" y="728706"/>
            <a:ext cx="718468" cy="700772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02551" y="5176138"/>
            <a:ext cx="906613" cy="1894937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01830" y="1775708"/>
            <a:ext cx="908789" cy="687135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93196" y="3721533"/>
            <a:ext cx="922275" cy="1643180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73467" y="1725143"/>
            <a:ext cx="523530" cy="737700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68487" y="1558832"/>
            <a:ext cx="951870" cy="932040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18061" y="2574841"/>
            <a:ext cx="872547" cy="1011362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07012" y="2304585"/>
            <a:ext cx="904276" cy="1288991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87057" y="2304584"/>
            <a:ext cx="908243" cy="1288991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69153" y="3739780"/>
            <a:ext cx="932040" cy="1618180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47278" y="3415946"/>
            <a:ext cx="917681" cy="19263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40349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283154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How many different numbers can go in the box?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 algn="ctr">
                  <a:defRPr/>
                </a:pPr>
                <a:r>
                  <a:rPr lang="en-GB" sz="54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13 </a:t>
                </a:r>
                <a14:m>
                  <m:oMath xmlns:m="http://schemas.openxmlformats.org/officeDocument/2006/math">
                    <m:r>
                      <a:rPr lang="en-GB" sz="5400" i="1">
                        <a:solidFill>
                          <a:prstClr val="black"/>
                        </a:solidFill>
                        <a:latin typeface="Cambria Math"/>
                        <a:ea typeface="Cambria Math"/>
                      </a:rPr>
                      <m:t>&lt;</m:t>
                    </m:r>
                  </m:oMath>
                </a14:m>
                <a:r>
                  <a:rPr lang="en-GB" sz="54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        </a:t>
                </a:r>
                <a14:m>
                  <m:oMath xmlns:m="http://schemas.openxmlformats.org/officeDocument/2006/math">
                    <m:r>
                      <a:rPr lang="en-GB" sz="5400" i="1" dirty="0">
                        <a:solidFill>
                          <a:prstClr val="black"/>
                        </a:solidFill>
                        <a:latin typeface="Cambria Math"/>
                        <a:ea typeface="Cambria Math"/>
                      </a:rPr>
                      <m:t>&lt;</m:t>
                    </m:r>
                  </m:oMath>
                </a14:m>
                <a:r>
                  <a:rPr lang="en-GB" sz="54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</a:t>
                </a:r>
                <a:r>
                  <a:rPr lang="en-GB" sz="54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20</a:t>
                </a:r>
                <a:endParaRPr lang="en-GB" sz="54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 algn="ctr">
                  <a:defRPr/>
                </a:pPr>
                <a:endParaRPr lang="en-GB" sz="2000" dirty="0">
                  <a:solidFill>
                    <a:srgbClr val="FF0000"/>
                  </a:solidFill>
                  <a:latin typeface="Gill Sans MT" panose="020B0502020104020203" pitchFamily="34" charset="0"/>
                </a:endParaRPr>
              </a:p>
              <a:p>
                <a:pPr lvl="0" algn="ctr">
                  <a:defRPr/>
                </a:pPr>
                <a:r>
                  <a:rPr lang="en-GB" sz="2000" dirty="0" smtClean="0">
                    <a:solidFill>
                      <a:srgbClr val="FF0000"/>
                    </a:solidFill>
                    <a:latin typeface="Gill Sans MT" panose="020B0502020104020203" pitchFamily="34" charset="0"/>
                  </a:rPr>
                  <a:t>14, 15, 16, 17, 18, 19 = 6</a:t>
                </a:r>
                <a:endParaRPr lang="en-GB" sz="2000" dirty="0">
                  <a:solidFill>
                    <a:srgbClr val="FF0000"/>
                  </a:solidFill>
                  <a:latin typeface="Gill Sans MT" panose="020B0502020104020203" pitchFamily="34" charset="0"/>
                </a:endParaRP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2831544"/>
              </a:xfrm>
              <a:prstGeom prst="rect">
                <a:avLst/>
              </a:prstGeom>
              <a:blipFill rotWithShape="0">
                <a:blip r:embed="rId3"/>
                <a:stretch>
                  <a:fillRect l="-1590" t="-2371" b="-301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" name="Rectangle 12"/>
          <p:cNvSpPr/>
          <p:nvPr/>
        </p:nvSpPr>
        <p:spPr>
          <a:xfrm>
            <a:off x="4392312" y="2028157"/>
            <a:ext cx="1088318" cy="924734"/>
          </a:xfrm>
          <a:prstGeom prst="rect">
            <a:avLst/>
          </a:prstGeom>
          <a:noFill/>
          <a:ln w="254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031016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38508" y="501129"/>
            <a:ext cx="805628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4000" b="1" dirty="0">
                <a:solidFill>
                  <a:prstClr val="black"/>
                </a:solidFill>
                <a:latin typeface="Gill Sans MT" panose="020B0502020104020203" pitchFamily="34" charset="0"/>
              </a:rPr>
              <a:t>True or False?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One ten and twelve ones is bigger than 2 tens.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Explain how you know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. </a:t>
            </a:r>
            <a:r>
              <a:rPr lang="en-GB" sz="2800" dirty="0" smtClean="0">
                <a:solidFill>
                  <a:srgbClr val="FF0000"/>
                </a:solidFill>
                <a:latin typeface="Gill Sans MT" panose="020B0502020104020203" pitchFamily="34" charset="0"/>
              </a:rPr>
              <a:t>True </a:t>
            </a:r>
          </a:p>
          <a:p>
            <a:pPr lvl="0">
              <a:defRPr/>
            </a:pPr>
            <a:r>
              <a:rPr lang="en-GB" sz="2800" dirty="0" smtClean="0">
                <a:solidFill>
                  <a:srgbClr val="FF0000"/>
                </a:solidFill>
                <a:latin typeface="Gill Sans MT" panose="020B0502020104020203" pitchFamily="34" charset="0"/>
              </a:rPr>
              <a:t>because one ten and 12 ones = 22 and 2 tens = 20</a:t>
            </a:r>
            <a:endParaRPr lang="en-GB" sz="2800" dirty="0">
              <a:solidFill>
                <a:srgbClr val="FF0000"/>
              </a:solidFill>
              <a:latin typeface="Gill Sans MT" panose="020B0502020104020203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670612" y="1456711"/>
            <a:ext cx="293172" cy="147585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37991" y="1970948"/>
            <a:ext cx="302177" cy="4473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37315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61247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Eva says,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Do you agree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? </a:t>
            </a:r>
            <a:r>
              <a:rPr lang="en-GB" sz="2800" dirty="0" smtClean="0">
                <a:solidFill>
                  <a:srgbClr val="FF0000"/>
                </a:solidFill>
                <a:latin typeface="Gill Sans MT" panose="020B0502020104020203" pitchFamily="34" charset="0"/>
              </a:rPr>
              <a:t>No – the number with the highest number of tens will be the highest     27/72     38/83</a:t>
            </a:r>
            <a:endParaRPr lang="en-GB" sz="2800" dirty="0">
              <a:solidFill>
                <a:srgbClr val="FF0000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Give some examples to support your answer.</a:t>
            </a:r>
          </a:p>
        </p:txBody>
      </p:sp>
      <p:pic>
        <p:nvPicPr>
          <p:cNvPr id="4" name="Picture 3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8909" y="2855422"/>
            <a:ext cx="1478314" cy="2088716"/>
          </a:xfrm>
          <a:prstGeom prst="rect">
            <a:avLst/>
          </a:prstGeom>
        </p:spPr>
      </p:pic>
      <p:sp>
        <p:nvSpPr>
          <p:cNvPr id="6" name="Rounded Rectangular Callout 5"/>
          <p:cNvSpPr/>
          <p:nvPr/>
        </p:nvSpPr>
        <p:spPr>
          <a:xfrm>
            <a:off x="4401623" y="1440795"/>
            <a:ext cx="4243613" cy="2458985"/>
          </a:xfrm>
          <a:prstGeom prst="wedgeRoundRectCallout">
            <a:avLst>
              <a:gd name="adj1" fmla="val -65742"/>
              <a:gd name="adj2" fmla="val 51448"/>
              <a:gd name="adj3" fmla="val 16667"/>
            </a:avLst>
          </a:prstGeom>
          <a:solidFill>
            <a:schemeClr val="accent1">
              <a:alpha val="20000"/>
            </a:schemeClr>
          </a:solidFill>
          <a:ln w="25400">
            <a:solidFill>
              <a:schemeClr val="accent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When comparing numbers, the number with the highest number of ones is always the bigger number.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670612" y="1456711"/>
            <a:ext cx="293172" cy="147585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37991" y="1970948"/>
            <a:ext cx="302177" cy="4473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13343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10169" y="913169"/>
            <a:ext cx="9217081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Order the numbers below.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Which would be the fourth number?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 smtClean="0">
                <a:solidFill>
                  <a:srgbClr val="FF0000"/>
                </a:solidFill>
                <a:latin typeface="Gill Sans MT" panose="020B0502020104020203" pitchFamily="34" charset="0"/>
              </a:rPr>
              <a:t>37 is the fourth number</a:t>
            </a:r>
            <a:endParaRPr lang="en-GB" sz="2800" dirty="0">
              <a:solidFill>
                <a:srgbClr val="FF0000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Explain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how you ordered them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. </a:t>
            </a:r>
            <a:r>
              <a:rPr lang="en-GB" sz="2800" dirty="0" smtClean="0">
                <a:solidFill>
                  <a:srgbClr val="FF0000"/>
                </a:solidFill>
                <a:latin typeface="Gill Sans MT" panose="020B0502020104020203" pitchFamily="34" charset="0"/>
              </a:rPr>
              <a:t>Looking at the tens and then the ones</a:t>
            </a:r>
            <a:endParaRPr lang="en-GB" sz="2800" dirty="0">
              <a:solidFill>
                <a:srgbClr val="FF0000"/>
              </a:solidFill>
              <a:latin typeface="Gill Sans MT" panose="020B0502020104020203" pitchFamily="34" charset="0"/>
            </a:endParaRPr>
          </a:p>
        </p:txBody>
      </p:sp>
      <p:grpSp>
        <p:nvGrpSpPr>
          <p:cNvPr id="3" name="Group 2"/>
          <p:cNvGrpSpPr/>
          <p:nvPr/>
        </p:nvGrpSpPr>
        <p:grpSpPr>
          <a:xfrm>
            <a:off x="1737726" y="2594502"/>
            <a:ext cx="1414644" cy="1748161"/>
            <a:chOff x="-1700243" y="2171287"/>
            <a:chExt cx="616688" cy="1324204"/>
          </a:xfrm>
        </p:grpSpPr>
        <p:sp>
          <p:nvSpPr>
            <p:cNvPr id="13" name="TextBox 12"/>
            <p:cNvSpPr txBox="1"/>
            <p:nvPr/>
          </p:nvSpPr>
          <p:spPr>
            <a:xfrm>
              <a:off x="-1700243" y="2172052"/>
              <a:ext cx="616688" cy="13234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40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</a:rPr>
                <a:t>33</a:t>
              </a:r>
              <a:endParaRPr kumimoji="0" lang="en-GB" sz="4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</a:endParaRPr>
            </a:p>
          </p:txBody>
        </p:sp>
        <p:sp>
          <p:nvSpPr>
            <p:cNvPr id="19" name="Rounded Rectangle 18"/>
            <p:cNvSpPr/>
            <p:nvPr/>
          </p:nvSpPr>
          <p:spPr>
            <a:xfrm>
              <a:off x="-1700243" y="2171287"/>
              <a:ext cx="616688" cy="523220"/>
            </a:xfrm>
            <a:prstGeom prst="roundRect">
              <a:avLst/>
            </a:prstGeom>
            <a:solidFill>
              <a:schemeClr val="accent1">
                <a:alpha val="20000"/>
              </a:schemeClr>
            </a:solidFill>
            <a:ln w="28575"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4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Gill Sans MT" panose="020B0502020104020203" pitchFamily="34" charset="0"/>
              </a:endParaRPr>
            </a:p>
          </p:txBody>
        </p:sp>
      </p:grpSp>
      <p:grpSp>
        <p:nvGrpSpPr>
          <p:cNvPr id="25" name="Group 24"/>
          <p:cNvGrpSpPr/>
          <p:nvPr/>
        </p:nvGrpSpPr>
        <p:grpSpPr>
          <a:xfrm>
            <a:off x="7837399" y="2609685"/>
            <a:ext cx="1439036" cy="1747151"/>
            <a:chOff x="-941762" y="2172052"/>
            <a:chExt cx="627321" cy="1323439"/>
          </a:xfrm>
        </p:grpSpPr>
        <p:sp>
          <p:nvSpPr>
            <p:cNvPr id="14" name="TextBox 13"/>
            <p:cNvSpPr txBox="1"/>
            <p:nvPr/>
          </p:nvSpPr>
          <p:spPr>
            <a:xfrm>
              <a:off x="-931129" y="2172052"/>
              <a:ext cx="616688" cy="13234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4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</a:rPr>
                <a:t>5</a:t>
              </a:r>
              <a:r>
                <a:rPr kumimoji="0" lang="en-GB" sz="40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</a:rPr>
                <a:t>3</a:t>
              </a:r>
              <a:endParaRPr kumimoji="0" lang="en-GB" sz="4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</a:endParaRPr>
            </a:p>
          </p:txBody>
        </p:sp>
        <p:sp>
          <p:nvSpPr>
            <p:cNvPr id="20" name="Rounded Rectangle 19"/>
            <p:cNvSpPr/>
            <p:nvPr/>
          </p:nvSpPr>
          <p:spPr>
            <a:xfrm>
              <a:off x="-941762" y="2174825"/>
              <a:ext cx="616688" cy="523220"/>
            </a:xfrm>
            <a:prstGeom prst="roundRect">
              <a:avLst/>
            </a:prstGeom>
            <a:solidFill>
              <a:schemeClr val="accent1">
                <a:alpha val="20000"/>
              </a:schemeClr>
            </a:solidFill>
            <a:ln w="28575"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4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Gill Sans MT" panose="020B0502020104020203" pitchFamily="34" charset="0"/>
              </a:endParaRPr>
            </a:p>
          </p:txBody>
        </p:sp>
      </p:grpSp>
      <p:grpSp>
        <p:nvGrpSpPr>
          <p:cNvPr id="26" name="Group 25"/>
          <p:cNvGrpSpPr/>
          <p:nvPr/>
        </p:nvGrpSpPr>
        <p:grpSpPr>
          <a:xfrm>
            <a:off x="4877151" y="2594502"/>
            <a:ext cx="1327924" cy="736910"/>
            <a:chOff x="-210362" y="1946245"/>
            <a:chExt cx="654402" cy="1216628"/>
          </a:xfrm>
        </p:grpSpPr>
        <p:sp>
          <p:nvSpPr>
            <p:cNvPr id="15" name="TextBox 14"/>
            <p:cNvSpPr txBox="1"/>
            <p:nvPr/>
          </p:nvSpPr>
          <p:spPr>
            <a:xfrm>
              <a:off x="-172648" y="2172052"/>
              <a:ext cx="616688" cy="53621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40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</a:rPr>
                <a:t>37</a:t>
              </a:r>
              <a:endParaRPr kumimoji="0" lang="en-GB" sz="4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</a:endParaRPr>
            </a:p>
          </p:txBody>
        </p:sp>
        <p:sp>
          <p:nvSpPr>
            <p:cNvPr id="21" name="Rounded Rectangle 20"/>
            <p:cNvSpPr/>
            <p:nvPr/>
          </p:nvSpPr>
          <p:spPr>
            <a:xfrm>
              <a:off x="-210362" y="1946245"/>
              <a:ext cx="616688" cy="1216628"/>
            </a:xfrm>
            <a:prstGeom prst="roundRect">
              <a:avLst/>
            </a:prstGeom>
            <a:solidFill>
              <a:schemeClr val="accent1">
                <a:alpha val="20000"/>
              </a:schemeClr>
            </a:solidFill>
            <a:ln w="28575"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40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Gill Sans MT" panose="020B0502020104020203" pitchFamily="34" charset="0"/>
              </a:endParaRPr>
            </a:p>
          </p:txBody>
        </p:sp>
      </p:grpSp>
      <p:grpSp>
        <p:nvGrpSpPr>
          <p:cNvPr id="28" name="Group 27"/>
          <p:cNvGrpSpPr/>
          <p:nvPr/>
        </p:nvGrpSpPr>
        <p:grpSpPr>
          <a:xfrm>
            <a:off x="3323080" y="2619026"/>
            <a:ext cx="1463427" cy="1747151"/>
            <a:chOff x="-948857" y="3079395"/>
            <a:chExt cx="637954" cy="1323439"/>
          </a:xfrm>
        </p:grpSpPr>
        <p:sp>
          <p:nvSpPr>
            <p:cNvPr id="17" name="TextBox 16"/>
            <p:cNvSpPr txBox="1"/>
            <p:nvPr/>
          </p:nvSpPr>
          <p:spPr>
            <a:xfrm>
              <a:off x="-927591" y="3079395"/>
              <a:ext cx="616688" cy="13234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40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</a:rPr>
                <a:t>34</a:t>
              </a:r>
              <a:endParaRPr kumimoji="0" lang="en-GB" sz="4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</a:endParaRPr>
            </a:p>
          </p:txBody>
        </p:sp>
        <p:sp>
          <p:nvSpPr>
            <p:cNvPr id="22" name="Rounded Rectangle 21"/>
            <p:cNvSpPr/>
            <p:nvPr/>
          </p:nvSpPr>
          <p:spPr>
            <a:xfrm>
              <a:off x="-948857" y="3082933"/>
              <a:ext cx="616688" cy="523220"/>
            </a:xfrm>
            <a:prstGeom prst="roundRect">
              <a:avLst/>
            </a:prstGeom>
            <a:solidFill>
              <a:schemeClr val="accent1">
                <a:alpha val="20000"/>
              </a:schemeClr>
            </a:solidFill>
            <a:ln w="28575"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4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Gill Sans MT" panose="020B0502020104020203" pitchFamily="34" charset="0"/>
              </a:endParaRPr>
            </a:p>
          </p:txBody>
        </p:sp>
      </p:grpSp>
      <p:grpSp>
        <p:nvGrpSpPr>
          <p:cNvPr id="29" name="Group 28"/>
          <p:cNvGrpSpPr/>
          <p:nvPr/>
        </p:nvGrpSpPr>
        <p:grpSpPr>
          <a:xfrm>
            <a:off x="6347548" y="2609685"/>
            <a:ext cx="1463427" cy="1747151"/>
            <a:chOff x="-190376" y="3079395"/>
            <a:chExt cx="637954" cy="1323439"/>
          </a:xfrm>
        </p:grpSpPr>
        <p:sp>
          <p:nvSpPr>
            <p:cNvPr id="18" name="TextBox 17"/>
            <p:cNvSpPr txBox="1"/>
            <p:nvPr/>
          </p:nvSpPr>
          <p:spPr>
            <a:xfrm>
              <a:off x="-169110" y="3079395"/>
              <a:ext cx="616688" cy="13234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40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</a:rPr>
                <a:t>43</a:t>
              </a:r>
              <a:endParaRPr kumimoji="0" lang="en-GB" sz="4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</a:endParaRPr>
            </a:p>
          </p:txBody>
        </p:sp>
        <p:sp>
          <p:nvSpPr>
            <p:cNvPr id="23" name="Rounded Rectangle 22"/>
            <p:cNvSpPr/>
            <p:nvPr/>
          </p:nvSpPr>
          <p:spPr>
            <a:xfrm>
              <a:off x="-190376" y="3086471"/>
              <a:ext cx="616688" cy="523220"/>
            </a:xfrm>
            <a:prstGeom prst="roundRect">
              <a:avLst/>
            </a:prstGeom>
            <a:solidFill>
              <a:schemeClr val="accent1">
                <a:alpha val="20000"/>
              </a:schemeClr>
            </a:solidFill>
            <a:ln w="28575"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4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Gill Sans MT" panose="020B0502020104020203" pitchFamily="34" charset="0"/>
              </a:endParaRPr>
            </a:p>
          </p:txBody>
        </p:sp>
      </p:grpSp>
      <p:grpSp>
        <p:nvGrpSpPr>
          <p:cNvPr id="27" name="Group 26"/>
          <p:cNvGrpSpPr/>
          <p:nvPr/>
        </p:nvGrpSpPr>
        <p:grpSpPr>
          <a:xfrm>
            <a:off x="194739" y="2594502"/>
            <a:ext cx="1447152" cy="1762334"/>
            <a:chOff x="-1710876" y="3079395"/>
            <a:chExt cx="630859" cy="1323439"/>
          </a:xfrm>
        </p:grpSpPr>
        <p:sp>
          <p:nvSpPr>
            <p:cNvPr id="16" name="TextBox 15"/>
            <p:cNvSpPr txBox="1"/>
            <p:nvPr/>
          </p:nvSpPr>
          <p:spPr>
            <a:xfrm>
              <a:off x="-1696705" y="3079395"/>
              <a:ext cx="616688" cy="13234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40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</a:rPr>
                <a:t>29</a:t>
              </a:r>
              <a:endParaRPr kumimoji="0" lang="en-GB" sz="4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</a:endParaRPr>
            </a:p>
          </p:txBody>
        </p:sp>
        <p:sp>
          <p:nvSpPr>
            <p:cNvPr id="24" name="Rounded Rectangle 23"/>
            <p:cNvSpPr/>
            <p:nvPr/>
          </p:nvSpPr>
          <p:spPr>
            <a:xfrm>
              <a:off x="-1710876" y="3080381"/>
              <a:ext cx="616688" cy="523220"/>
            </a:xfrm>
            <a:prstGeom prst="roundRect">
              <a:avLst/>
            </a:prstGeom>
            <a:solidFill>
              <a:schemeClr val="accent1">
                <a:alpha val="20000"/>
              </a:schemeClr>
            </a:solidFill>
            <a:ln w="28575"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4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Gill Sans MT" panose="020B0502020104020203" pitchFamily="34" charset="0"/>
              </a:endParaRPr>
            </a:p>
          </p:txBody>
        </p:sp>
      </p:grpSp>
      <p:pic>
        <p:nvPicPr>
          <p:cNvPr id="30" name="Picture 2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670612" y="1456711"/>
            <a:ext cx="293172" cy="1475853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37991" y="1970948"/>
            <a:ext cx="302177" cy="4473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96559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Mo has written a list of 2-digit numbers.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000" dirty="0">
                <a:solidFill>
                  <a:prstClr val="black"/>
                </a:solidFill>
                <a:latin typeface="Gill Sans MT" panose="020B0502020104020203" pitchFamily="34" charset="0"/>
              </a:rPr>
              <a:t>Can you find all the numbers Mo could have written</a:t>
            </a:r>
            <a:r>
              <a:rPr lang="en-GB" sz="20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?</a:t>
            </a:r>
          </a:p>
          <a:p>
            <a:pPr lvl="0">
              <a:defRPr/>
            </a:pPr>
            <a:r>
              <a:rPr lang="en-GB" sz="2000" dirty="0" smtClean="0">
                <a:solidFill>
                  <a:srgbClr val="FF0000"/>
                </a:solidFill>
                <a:latin typeface="Gill Sans MT" panose="020B0502020104020203" pitchFamily="34" charset="0"/>
              </a:rPr>
              <a:t>14, 41, 23, 32    = 4</a:t>
            </a:r>
            <a:endParaRPr lang="en-GB" sz="2000" dirty="0">
              <a:solidFill>
                <a:srgbClr val="FF0000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0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000" dirty="0">
                <a:solidFill>
                  <a:prstClr val="black"/>
                </a:solidFill>
                <a:latin typeface="Gill Sans MT" panose="020B0502020104020203" pitchFamily="34" charset="0"/>
              </a:rPr>
              <a:t>Write the numbers in order from smallest to largest</a:t>
            </a:r>
            <a:r>
              <a:rPr lang="en-GB" sz="20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.</a:t>
            </a:r>
          </a:p>
          <a:p>
            <a:pPr lvl="0">
              <a:defRPr/>
            </a:pPr>
            <a:r>
              <a:rPr lang="en-GB" sz="2000" dirty="0" smtClean="0">
                <a:solidFill>
                  <a:srgbClr val="FF0000"/>
                </a:solidFill>
                <a:latin typeface="Gill Sans MT" panose="020B0502020104020203" pitchFamily="34" charset="0"/>
              </a:rPr>
              <a:t>14   23   32   41</a:t>
            </a:r>
            <a:endParaRPr lang="en-GB" sz="2000" dirty="0">
              <a:solidFill>
                <a:srgbClr val="FF0000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0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000" dirty="0">
                <a:solidFill>
                  <a:prstClr val="black"/>
                </a:solidFill>
                <a:latin typeface="Gill Sans MT" panose="020B0502020104020203" pitchFamily="34" charset="0"/>
              </a:rPr>
              <a:t>What strategy did you use</a:t>
            </a:r>
            <a:r>
              <a:rPr lang="en-GB" sz="20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? </a:t>
            </a:r>
            <a:r>
              <a:rPr lang="en-GB" sz="2000" dirty="0" smtClean="0">
                <a:solidFill>
                  <a:srgbClr val="FF0000"/>
                </a:solidFill>
                <a:latin typeface="Gill Sans MT" panose="020B0502020104020203" pitchFamily="34" charset="0"/>
              </a:rPr>
              <a:t>Looked at the tens first and then the ones</a:t>
            </a:r>
            <a:r>
              <a:rPr lang="en-GB" sz="20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.</a:t>
            </a:r>
            <a:endParaRPr lang="en-GB" sz="20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000" dirty="0">
                <a:solidFill>
                  <a:prstClr val="black"/>
                </a:solidFill>
                <a:latin typeface="Gill Sans MT" panose="020B0502020104020203" pitchFamily="34" charset="0"/>
              </a:rPr>
              <a:t>		</a:t>
            </a:r>
          </a:p>
        </p:txBody>
      </p:sp>
      <p:pic>
        <p:nvPicPr>
          <p:cNvPr id="30" name="Picture 29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022764" y="1565564"/>
            <a:ext cx="1298503" cy="1067408"/>
          </a:xfrm>
          <a:prstGeom prst="rect">
            <a:avLst/>
          </a:prstGeom>
        </p:spPr>
      </p:pic>
      <p:sp>
        <p:nvSpPr>
          <p:cNvPr id="31" name="Rounded Rectangular Callout 30"/>
          <p:cNvSpPr/>
          <p:nvPr/>
        </p:nvSpPr>
        <p:spPr>
          <a:xfrm>
            <a:off x="3867266" y="1565564"/>
            <a:ext cx="3988261" cy="1925781"/>
          </a:xfrm>
          <a:prstGeom prst="wedgeRoundRectCallout">
            <a:avLst>
              <a:gd name="adj1" fmla="val -65537"/>
              <a:gd name="adj2" fmla="val 687"/>
              <a:gd name="adj3" fmla="val 16667"/>
            </a:avLst>
          </a:prstGeom>
          <a:solidFill>
            <a:schemeClr val="accent2">
              <a:alpha val="20000"/>
            </a:schemeClr>
          </a:solidFill>
          <a:ln w="28575">
            <a:solidFill>
              <a:schemeClr val="accent2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The digits of each number add up to five.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None of the digits are zero.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850861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Eva says,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Do you agree with Eva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? </a:t>
            </a:r>
            <a:r>
              <a:rPr lang="en-GB" sz="2800" dirty="0" smtClean="0">
                <a:solidFill>
                  <a:srgbClr val="FF0000"/>
                </a:solidFill>
                <a:latin typeface="Gill Sans MT" panose="020B0502020104020203" pitchFamily="34" charset="0"/>
              </a:rPr>
              <a:t>Yes</a:t>
            </a: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Prove it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. </a:t>
            </a:r>
            <a:r>
              <a:rPr lang="en-GB" sz="2800" dirty="0" smtClean="0">
                <a:solidFill>
                  <a:srgbClr val="FF0000"/>
                </a:solidFill>
                <a:latin typeface="Gill Sans MT" panose="020B0502020104020203" pitchFamily="34" charset="0"/>
              </a:rPr>
              <a:t>5  10  15  20  25  30  35  40  45  50 </a:t>
            </a:r>
            <a:r>
              <a:rPr lang="en-GB" sz="2800" dirty="0" err="1" smtClean="0">
                <a:solidFill>
                  <a:srgbClr val="FF0000"/>
                </a:solidFill>
                <a:latin typeface="Gill Sans MT" panose="020B0502020104020203" pitchFamily="34" charset="0"/>
              </a:rPr>
              <a:t>etc</a:t>
            </a: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pic>
        <p:nvPicPr>
          <p:cNvPr id="6" name="Picture 5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7392" y="1217483"/>
            <a:ext cx="1511225" cy="2135216"/>
          </a:xfrm>
          <a:prstGeom prst="rect">
            <a:avLst/>
          </a:prstGeom>
        </p:spPr>
      </p:pic>
      <p:sp>
        <p:nvSpPr>
          <p:cNvPr id="7" name="Rounded Rectangular Callout 6"/>
          <p:cNvSpPr/>
          <p:nvPr/>
        </p:nvSpPr>
        <p:spPr>
          <a:xfrm>
            <a:off x="3987530" y="2161075"/>
            <a:ext cx="4699269" cy="2354126"/>
          </a:xfrm>
          <a:prstGeom prst="wedgeRoundRectCallout">
            <a:avLst>
              <a:gd name="adj1" fmla="val -71444"/>
              <a:gd name="adj2" fmla="val -34748"/>
              <a:gd name="adj3" fmla="val 16667"/>
            </a:avLst>
          </a:prstGeom>
          <a:solidFill>
            <a:schemeClr val="accent4">
              <a:alpha val="20000"/>
            </a:schemeClr>
          </a:solidFill>
          <a:ln w="28575">
            <a:solidFill>
              <a:schemeClr val="accent4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If you count in 5s from any number in the five times table, your numbers will end in 5 or 0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297080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4000" b="1" dirty="0">
                <a:solidFill>
                  <a:prstClr val="black"/>
                </a:solidFill>
                <a:latin typeface="Gill Sans MT" panose="020B0502020104020203" pitchFamily="34" charset="0"/>
              </a:rPr>
              <a:t>Always, Sometimes, Never</a:t>
            </a:r>
          </a:p>
          <a:p>
            <a:pPr lvl="0">
              <a:defRPr/>
            </a:pPr>
            <a:endParaRPr lang="en-GB" sz="24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marL="285750" lvl="0" indent="-285750">
              <a:buFont typeface="Arial" pitchFamily="34" charset="0"/>
              <a:buChar char="•"/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When counting in 2s from zero the numbers are even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. </a:t>
            </a:r>
            <a:r>
              <a:rPr lang="en-GB" sz="2800" dirty="0" smtClean="0">
                <a:solidFill>
                  <a:srgbClr val="FF0000"/>
                </a:solidFill>
                <a:latin typeface="Gill Sans MT" panose="020B0502020104020203" pitchFamily="34" charset="0"/>
              </a:rPr>
              <a:t>Always</a:t>
            </a: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marL="285750" lvl="0" indent="-285750">
              <a:buFont typeface="Arial" pitchFamily="34" charset="0"/>
              <a:buChar char="•"/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marL="285750" lvl="0" indent="-285750">
              <a:buFont typeface="Arial" pitchFamily="34" charset="0"/>
              <a:buChar char="•"/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When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counting in 5s from zero the numbers are </a:t>
            </a:r>
            <a:r>
              <a:rPr lang="en-GB" sz="2800" dirty="0" err="1" smtClean="0">
                <a:solidFill>
                  <a:prstClr val="black"/>
                </a:solidFill>
                <a:latin typeface="Gill Sans MT" panose="020B0502020104020203" pitchFamily="34" charset="0"/>
              </a:rPr>
              <a:t>even.</a:t>
            </a:r>
            <a:r>
              <a:rPr lang="en-GB" sz="2800" dirty="0" err="1" smtClean="0">
                <a:solidFill>
                  <a:srgbClr val="FF0000"/>
                </a:solidFill>
                <a:latin typeface="Gill Sans MT" panose="020B0502020104020203" pitchFamily="34" charset="0"/>
              </a:rPr>
              <a:t>Sometimes</a:t>
            </a: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marL="285750" lvl="0" indent="-285750">
              <a:buFont typeface="Arial" pitchFamily="34" charset="0"/>
              <a:buChar char="•"/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When counting in 10s from zero the numbers are even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. </a:t>
            </a:r>
            <a:r>
              <a:rPr lang="en-GB" sz="2800" dirty="0" smtClean="0">
                <a:solidFill>
                  <a:srgbClr val="FF0000"/>
                </a:solidFill>
                <a:latin typeface="Gill Sans MT" panose="020B0502020104020203" pitchFamily="34" charset="0"/>
              </a:rPr>
              <a:t>Always</a:t>
            </a:r>
            <a:endParaRPr lang="en-GB" sz="2800" dirty="0">
              <a:solidFill>
                <a:srgbClr val="FF0000"/>
              </a:solidFill>
              <a:latin typeface="Gill Sans MT" panose="020B05020201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488628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4000" b="1" dirty="0">
                <a:solidFill>
                  <a:prstClr val="black"/>
                </a:solidFill>
                <a:latin typeface="Gill Sans MT" panose="020B0502020104020203" pitchFamily="34" charset="0"/>
              </a:rPr>
              <a:t>True or False</a:t>
            </a:r>
            <a:r>
              <a:rPr lang="en-GB" sz="4000" b="1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?</a:t>
            </a:r>
          </a:p>
          <a:p>
            <a:pPr lvl="0">
              <a:defRPr/>
            </a:pPr>
            <a:endParaRPr lang="en-GB" sz="4000" b="1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4000" b="1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4000" b="1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4000" b="1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4000" b="1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>
              <a:defRPr/>
            </a:pPr>
            <a:r>
              <a:rPr lang="en-GB" sz="2800" dirty="0">
                <a:latin typeface="Gill Sans MT" panose="020B0502020104020203" pitchFamily="34" charset="0"/>
                <a:ea typeface="Bariol" charset="0"/>
                <a:cs typeface="Bariol" charset="0"/>
              </a:rPr>
              <a:t>Explain your </a:t>
            </a:r>
            <a:r>
              <a:rPr lang="en-GB" sz="2800" dirty="0" smtClean="0">
                <a:latin typeface="Gill Sans MT" panose="020B0502020104020203" pitchFamily="34" charset="0"/>
                <a:ea typeface="Bariol" charset="0"/>
                <a:cs typeface="Bariol" charset="0"/>
              </a:rPr>
              <a:t>answer. </a:t>
            </a:r>
            <a:r>
              <a:rPr lang="en-GB" sz="2800" dirty="0" smtClean="0">
                <a:solidFill>
                  <a:srgbClr val="FF0000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No    3   6   9   12   15</a:t>
            </a:r>
            <a:endParaRPr lang="en-GB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GB" sz="4000" b="1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pic>
        <p:nvPicPr>
          <p:cNvPr id="4" name="Picture 3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5781" y="2071531"/>
            <a:ext cx="1630979" cy="2304415"/>
          </a:xfrm>
          <a:prstGeom prst="rect">
            <a:avLst/>
          </a:prstGeom>
        </p:spPr>
      </p:pic>
      <p:sp>
        <p:nvSpPr>
          <p:cNvPr id="6" name="Rounded Rectangular Callout 5"/>
          <p:cNvSpPr/>
          <p:nvPr/>
        </p:nvSpPr>
        <p:spPr>
          <a:xfrm>
            <a:off x="4359408" y="1995055"/>
            <a:ext cx="3454556" cy="1461930"/>
          </a:xfrm>
          <a:prstGeom prst="wedgeRoundRectCallout">
            <a:avLst>
              <a:gd name="adj1" fmla="val -70106"/>
              <a:gd name="adj2" fmla="val 45563"/>
              <a:gd name="adj3" fmla="val 16667"/>
            </a:avLst>
          </a:prstGeom>
          <a:solidFill>
            <a:schemeClr val="accent6">
              <a:alpha val="20000"/>
            </a:schemeClr>
          </a:solidFill>
          <a:ln w="28575">
            <a:solidFill>
              <a:schemeClr val="accent6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I start at 0 and count in 3s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I say the number 14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399349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4476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Teddy is counting in 2s and Jack is counting in 3s.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Teddy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says,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000" dirty="0">
                <a:solidFill>
                  <a:prstClr val="black"/>
                </a:solidFill>
                <a:latin typeface="Gill Sans MT" panose="020B0502020104020203" pitchFamily="34" charset="0"/>
              </a:rPr>
              <a:t>What pattern do they make</a:t>
            </a:r>
            <a:r>
              <a:rPr lang="en-GB" sz="20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? </a:t>
            </a:r>
            <a:r>
              <a:rPr lang="en-GB" sz="2000" dirty="0" smtClean="0">
                <a:solidFill>
                  <a:srgbClr val="FF0000"/>
                </a:solidFill>
                <a:latin typeface="Gill Sans MT" panose="020B0502020104020203" pitchFamily="34" charset="0"/>
              </a:rPr>
              <a:t>The 5 times table</a:t>
            </a:r>
            <a:endParaRPr lang="en-GB" sz="2000" dirty="0">
              <a:solidFill>
                <a:srgbClr val="FF0000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000" dirty="0">
                <a:solidFill>
                  <a:prstClr val="black"/>
                </a:solidFill>
                <a:latin typeface="Gill Sans MT" panose="020B0502020104020203" pitchFamily="34" charset="0"/>
              </a:rPr>
              <a:t>What happens if both Teddy and Jack count in 5s and they add them together to make a new pattern?	</a:t>
            </a:r>
            <a:r>
              <a:rPr lang="en-GB" sz="2000" dirty="0" smtClean="0">
                <a:solidFill>
                  <a:srgbClr val="FF0000"/>
                </a:solidFill>
                <a:latin typeface="Gill Sans MT" panose="020B0502020104020203" pitchFamily="34" charset="0"/>
              </a:rPr>
              <a:t>They make the 10 times table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	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7" name="Table 6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193005539"/>
                  </p:ext>
                </p:extLst>
              </p:nvPr>
            </p:nvGraphicFramePr>
            <p:xfrm>
              <a:off x="2431824" y="1296816"/>
              <a:ext cx="5069648" cy="1554480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1328354">
                      <a:extLst>
                        <a:ext uri="{9D8B030D-6E8A-4147-A177-3AD203B41FA5}">
                          <a16:colId xmlns:a16="http://schemas.microsoft.com/office/drawing/2014/main" xmlns="" val="20000"/>
                        </a:ext>
                      </a:extLst>
                    </a:gridCol>
                    <a:gridCol w="936000">
                      <a:extLst>
                        <a:ext uri="{9D8B030D-6E8A-4147-A177-3AD203B41FA5}">
                          <a16:colId xmlns:a16="http://schemas.microsoft.com/office/drawing/2014/main" xmlns="" val="20001"/>
                        </a:ext>
                      </a:extLst>
                    </a:gridCol>
                    <a:gridCol w="935098">
                      <a:extLst>
                        <a:ext uri="{9D8B030D-6E8A-4147-A177-3AD203B41FA5}">
                          <a16:colId xmlns:a16="http://schemas.microsoft.com/office/drawing/2014/main" xmlns="" val="20002"/>
                        </a:ext>
                      </a:extLst>
                    </a:gridCol>
                    <a:gridCol w="935098">
                      <a:extLst>
                        <a:ext uri="{9D8B030D-6E8A-4147-A177-3AD203B41FA5}">
                          <a16:colId xmlns:a16="http://schemas.microsoft.com/office/drawing/2014/main" xmlns="" val="20003"/>
                        </a:ext>
                      </a:extLst>
                    </a:gridCol>
                    <a:gridCol w="935098">
                      <a:extLst>
                        <a:ext uri="{9D8B030D-6E8A-4147-A177-3AD203B41FA5}">
                          <a16:colId xmlns:a16="http://schemas.microsoft.com/office/drawing/2014/main" xmlns="" val="20004"/>
                        </a:ext>
                      </a:extLst>
                    </a:gridCol>
                  </a:tblGrid>
                  <a:tr h="388774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b="0" dirty="0" smtClean="0">
                              <a:latin typeface="Gill Sans MT" panose="020B0502020104020203" pitchFamily="34" charset="0"/>
                            </a:rPr>
                            <a:t>Teddy</a:t>
                          </a:r>
                          <a:endParaRPr lang="en-GB" sz="2800" b="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solidFill>
                          <a:srgbClr val="F7E5D7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b="0" dirty="0" smtClean="0">
                              <a:latin typeface="Gill Sans MT" panose="020B0502020104020203" pitchFamily="34" charset="0"/>
                            </a:rPr>
                            <a:t>2</a:t>
                          </a:r>
                          <a:endParaRPr lang="en-GB" sz="2800" b="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b="0" dirty="0" smtClean="0">
                              <a:latin typeface="Gill Sans MT" panose="020B0502020104020203" pitchFamily="34" charset="0"/>
                            </a:rPr>
                            <a:t>4</a:t>
                          </a:r>
                          <a:endParaRPr lang="en-GB" sz="2800" b="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b="0" dirty="0" smtClean="0">
                              <a:latin typeface="Gill Sans MT" panose="020B0502020104020203" pitchFamily="34" charset="0"/>
                            </a:rPr>
                            <a:t>6</a:t>
                          </a:r>
                          <a:endParaRPr lang="en-GB" sz="2800" b="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b="0" dirty="0" smtClean="0">
                              <a:latin typeface="Gill Sans MT" panose="020B0502020104020203" pitchFamily="34" charset="0"/>
                            </a:rPr>
                            <a:t>8</a:t>
                          </a:r>
                          <a:endParaRPr lang="en-GB" sz="2800" b="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/>
                    </a:tc>
                    <a:extLst>
                      <a:ext uri="{0D108BD9-81ED-4DB2-BD59-A6C34878D82A}">
                        <a16:rowId xmlns:a16="http://schemas.microsoft.com/office/drawing/2014/main" xmlns="" val="10000"/>
                      </a:ext>
                    </a:extLst>
                  </a:tr>
                  <a:tr h="388774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b="0" dirty="0" smtClean="0">
                              <a:latin typeface="Gill Sans MT" panose="020B0502020104020203" pitchFamily="34" charset="0"/>
                            </a:rPr>
                            <a:t>Jack</a:t>
                          </a:r>
                          <a:endParaRPr lang="en-GB" sz="2800" b="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solidFill>
                          <a:srgbClr val="F7E5D7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b="0" dirty="0" smtClean="0">
                              <a:latin typeface="Gill Sans MT" panose="020B0502020104020203" pitchFamily="34" charset="0"/>
                            </a:rPr>
                            <a:t>3</a:t>
                          </a:r>
                          <a:endParaRPr lang="en-GB" sz="2800" b="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b="0" dirty="0" smtClean="0">
                              <a:latin typeface="Gill Sans MT" panose="020B0502020104020203" pitchFamily="34" charset="0"/>
                            </a:rPr>
                            <a:t>6</a:t>
                          </a:r>
                          <a:endParaRPr lang="en-GB" sz="2800" b="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b="0" dirty="0" smtClean="0">
                              <a:latin typeface="Gill Sans MT" panose="020B0502020104020203" pitchFamily="34" charset="0"/>
                            </a:rPr>
                            <a:t>9</a:t>
                          </a:r>
                          <a:endParaRPr lang="en-GB" sz="2800" b="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b="0" dirty="0" smtClean="0">
                              <a:latin typeface="Gill Sans MT" panose="020B0502020104020203" pitchFamily="34" charset="0"/>
                            </a:rPr>
                            <a:t>12</a:t>
                          </a:r>
                          <a:endParaRPr lang="en-GB" sz="2800" b="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/>
                    </a:tc>
                    <a:extLst>
                      <a:ext uri="{0D108BD9-81ED-4DB2-BD59-A6C34878D82A}">
                        <a16:rowId xmlns:a16="http://schemas.microsoft.com/office/drawing/2014/main" xmlns="" val="10001"/>
                      </a:ext>
                    </a:extLst>
                  </a:tr>
                  <a:tr h="388774"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GB" sz="2800" i="1" smtClean="0">
                                    <a:latin typeface="Cambria Math"/>
                                    <a:ea typeface="Cambria Math"/>
                                  </a:rPr>
                                  <m:t>+</m:t>
                                </m:r>
                              </m:oMath>
                            </m:oMathPara>
                          </a14:m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solidFill>
                          <a:srgbClr val="F7E5D7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/>
                    </a:tc>
                    <a:extLst>
                      <a:ext uri="{0D108BD9-81ED-4DB2-BD59-A6C34878D82A}">
                        <a16:rowId xmlns:a16="http://schemas.microsoft.com/office/drawing/2014/main" xmlns="" val="10002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7" name="Table 6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193005539"/>
                  </p:ext>
                </p:extLst>
              </p:nvPr>
            </p:nvGraphicFramePr>
            <p:xfrm>
              <a:off x="2431824" y="1296816"/>
              <a:ext cx="5069648" cy="1554480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1328354">
                      <a:extLst>
                        <a:ext uri="{9D8B030D-6E8A-4147-A177-3AD203B41FA5}">
                          <a16:colId xmlns:a16="http://schemas.microsoft.com/office/drawing/2014/main" val="20000"/>
                        </a:ext>
                      </a:extLst>
                    </a:gridCol>
                    <a:gridCol w="936000">
                      <a:extLst>
                        <a:ext uri="{9D8B030D-6E8A-4147-A177-3AD203B41FA5}">
                          <a16:colId xmlns:a16="http://schemas.microsoft.com/office/drawing/2014/main" val="20001"/>
                        </a:ext>
                      </a:extLst>
                    </a:gridCol>
                    <a:gridCol w="935098">
                      <a:extLst>
                        <a:ext uri="{9D8B030D-6E8A-4147-A177-3AD203B41FA5}">
                          <a16:colId xmlns:a16="http://schemas.microsoft.com/office/drawing/2014/main" val="20002"/>
                        </a:ext>
                      </a:extLst>
                    </a:gridCol>
                    <a:gridCol w="935098">
                      <a:extLst>
                        <a:ext uri="{9D8B030D-6E8A-4147-A177-3AD203B41FA5}">
                          <a16:colId xmlns:a16="http://schemas.microsoft.com/office/drawing/2014/main" val="20003"/>
                        </a:ext>
                      </a:extLst>
                    </a:gridCol>
                    <a:gridCol w="935098">
                      <a:extLst>
                        <a:ext uri="{9D8B030D-6E8A-4147-A177-3AD203B41FA5}">
                          <a16:colId xmlns:a16="http://schemas.microsoft.com/office/drawing/2014/main" val="20004"/>
                        </a:ext>
                      </a:extLst>
                    </a:gridCol>
                  </a:tblGrid>
                  <a:tr h="51816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b="0" dirty="0" smtClean="0">
                              <a:latin typeface="Gill Sans MT" panose="020B0502020104020203" pitchFamily="34" charset="0"/>
                            </a:rPr>
                            <a:t>Teddy</a:t>
                          </a:r>
                          <a:endParaRPr lang="en-GB" sz="2800" b="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solidFill>
                          <a:srgbClr val="F7E5D7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b="0" dirty="0" smtClean="0">
                              <a:latin typeface="Gill Sans MT" panose="020B0502020104020203" pitchFamily="34" charset="0"/>
                            </a:rPr>
                            <a:t>2</a:t>
                          </a:r>
                          <a:endParaRPr lang="en-GB" sz="2800" b="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b="0" dirty="0" smtClean="0">
                              <a:latin typeface="Gill Sans MT" panose="020B0502020104020203" pitchFamily="34" charset="0"/>
                            </a:rPr>
                            <a:t>4</a:t>
                          </a:r>
                          <a:endParaRPr lang="en-GB" sz="2800" b="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b="0" dirty="0" smtClean="0">
                              <a:latin typeface="Gill Sans MT" panose="020B0502020104020203" pitchFamily="34" charset="0"/>
                            </a:rPr>
                            <a:t>6</a:t>
                          </a:r>
                          <a:endParaRPr lang="en-GB" sz="2800" b="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b="0" dirty="0" smtClean="0">
                              <a:latin typeface="Gill Sans MT" panose="020B0502020104020203" pitchFamily="34" charset="0"/>
                            </a:rPr>
                            <a:t>8</a:t>
                          </a:r>
                          <a:endParaRPr lang="en-GB" sz="2800" b="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/>
                    </a:tc>
                    <a:extLst>
                      <a:ext uri="{0D108BD9-81ED-4DB2-BD59-A6C34878D82A}">
                        <a16:rowId xmlns:a16="http://schemas.microsoft.com/office/drawing/2014/main" val="10000"/>
                      </a:ext>
                    </a:extLst>
                  </a:tr>
                  <a:tr h="51816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b="0" dirty="0" smtClean="0">
                              <a:latin typeface="Gill Sans MT" panose="020B0502020104020203" pitchFamily="34" charset="0"/>
                            </a:rPr>
                            <a:t>Jack</a:t>
                          </a:r>
                          <a:endParaRPr lang="en-GB" sz="2800" b="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solidFill>
                          <a:srgbClr val="F7E5D7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b="0" dirty="0" smtClean="0">
                              <a:latin typeface="Gill Sans MT" panose="020B0502020104020203" pitchFamily="34" charset="0"/>
                            </a:rPr>
                            <a:t>3</a:t>
                          </a:r>
                          <a:endParaRPr lang="en-GB" sz="2800" b="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b="0" dirty="0" smtClean="0">
                              <a:latin typeface="Gill Sans MT" panose="020B0502020104020203" pitchFamily="34" charset="0"/>
                            </a:rPr>
                            <a:t>6</a:t>
                          </a:r>
                          <a:endParaRPr lang="en-GB" sz="2800" b="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b="0" dirty="0" smtClean="0">
                              <a:latin typeface="Gill Sans MT" panose="020B0502020104020203" pitchFamily="34" charset="0"/>
                            </a:rPr>
                            <a:t>9</a:t>
                          </a:r>
                          <a:endParaRPr lang="en-GB" sz="2800" b="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b="0" dirty="0" smtClean="0">
                              <a:latin typeface="Gill Sans MT" panose="020B0502020104020203" pitchFamily="34" charset="0"/>
                            </a:rPr>
                            <a:t>12</a:t>
                          </a:r>
                          <a:endParaRPr lang="en-GB" sz="2800" b="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/>
                    </a:tc>
                    <a:extLst>
                      <a:ext uri="{0D108BD9-81ED-4DB2-BD59-A6C34878D82A}">
                        <a16:rowId xmlns:a16="http://schemas.microsoft.com/office/drawing/2014/main" val="10001"/>
                      </a:ext>
                    </a:extLst>
                  </a:tr>
                  <a:tr h="51816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blipFill>
                          <a:blip r:embed="rId3"/>
                          <a:stretch>
                            <a:fillRect l="-459" t="-212941" r="-283028" b="-2353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/>
                    </a:tc>
                    <a:extLst>
                      <a:ext uri="{0D108BD9-81ED-4DB2-BD59-A6C34878D82A}">
                        <a16:rowId xmlns:a16="http://schemas.microsoft.com/office/drawing/2014/main" val="10002"/>
                      </a:ext>
                    </a:extLst>
                  </a:tr>
                </a:tbl>
              </a:graphicData>
            </a:graphic>
          </p:graphicFrame>
        </mc:Fallback>
      </mc:AlternateContent>
      <p:sp>
        <p:nvSpPr>
          <p:cNvPr id="8" name="Rounded Rectangular Callout 7"/>
          <p:cNvSpPr/>
          <p:nvPr/>
        </p:nvSpPr>
        <p:spPr>
          <a:xfrm>
            <a:off x="4450685" y="3063052"/>
            <a:ext cx="4152987" cy="1883024"/>
          </a:xfrm>
          <a:prstGeom prst="wedgeRoundRectCallout">
            <a:avLst>
              <a:gd name="adj1" fmla="val -62251"/>
              <a:gd name="adj2" fmla="val 29178"/>
              <a:gd name="adj3" fmla="val 16667"/>
            </a:avLst>
          </a:prstGeom>
          <a:solidFill>
            <a:srgbClr val="7030A0">
              <a:alpha val="20000"/>
            </a:srgbClr>
          </a:solidFill>
          <a:ln w="28575">
            <a:solidFill>
              <a:srgbClr val="7030A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If we add our numbers together as we count we can make a new number pattern.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pic>
        <p:nvPicPr>
          <p:cNvPr id="9" name="Picture 8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579280" y="3824288"/>
            <a:ext cx="1392919" cy="10172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27085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7BBA110A-F0D6-4815-A530-12842E058620}" vid="{DBCC5AE0-762A-486A-A91B-EF3AE4503DE8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6" ma:contentTypeDescription="Create a new document." ma:contentTypeScope="" ma:versionID="2245d72f9f22c961ac9c11b4021a29a4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c713bd9f538da43dbf4536b41f92027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9733C0BC-C241-46AF-963C-CBDED36083B0}">
  <ds:schemaRefs>
    <ds:schemaRef ds:uri="http://schemas.microsoft.com/office/2006/documentManagement/types"/>
    <ds:schemaRef ds:uri="http://purl.org/dc/elements/1.1/"/>
    <ds:schemaRef ds:uri="http://schemas.microsoft.com/office/2006/metadata/properties"/>
    <ds:schemaRef ds:uri="522d4c35-b548-4432-90ae-af4376e1c4b4"/>
    <ds:schemaRef ds:uri="http://purl.org/dc/terms/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579A85AF-D0F0-4964-95F2-C3766E35481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EC4A12B6-53FC-4652-B09C-9D089BA126C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1727</TotalTime>
  <Words>833</Words>
  <Application>Microsoft Office PowerPoint</Application>
  <PresentationFormat>A4 Paper (210x297 mm)</PresentationFormat>
  <Paragraphs>290</Paragraphs>
  <Slides>21</Slides>
  <Notes>21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21</vt:i4>
      </vt:variant>
    </vt:vector>
  </HeadingPairs>
  <TitlesOfParts>
    <vt:vector size="30" baseType="lpstr">
      <vt:lpstr>Arial</vt:lpstr>
      <vt:lpstr>Bariol</vt:lpstr>
      <vt:lpstr>Calibri</vt:lpstr>
      <vt:lpstr>Cambria Math</vt:lpstr>
      <vt:lpstr>Comic Sans MS</vt:lpstr>
      <vt:lpstr>Gill Sans MT</vt:lpstr>
      <vt:lpstr>Times New Roman</vt:lpstr>
      <vt:lpstr>Custom Design</vt:lpstr>
      <vt:lpstr>2_Office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Trinity Academy Halifax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Jane Brown</dc:creator>
  <cp:lastModifiedBy>cathy66@live.co.uk</cp:lastModifiedBy>
  <cp:revision>60</cp:revision>
  <dcterms:created xsi:type="dcterms:W3CDTF">2019-02-04T08:17:32Z</dcterms:created>
  <dcterms:modified xsi:type="dcterms:W3CDTF">2020-05-31T17:48:44Z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