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BF3C57-AD35-4AC6-BC94-A8CCA17E438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F6945E-A211-4EE4-B96C-611F3A57AD5C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37" y="0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AA1768D-ACDC-41D9-9F62-88051F5245EB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DD8069B-5408-493B-80C7-D99367FE75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9" y="1241426"/>
            <a:ext cx="5953128" cy="334962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159F92A-EEEB-452F-897E-FD61CB5F34FB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191"/>
            <a:ext cx="5438137" cy="39086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2C41F2-CC42-4C7C-8546-5DFC44E0E4B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28579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A43E28-4006-482F-A92A-7E3FDE45BE8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37" y="9428579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CF07D60-390D-4411-8E91-20C79954711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861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D15D9D-ABA9-42E3-A842-9091F9512D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2886E9-D1D2-4C77-83B2-C5884B3D930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A9966B-25C9-4471-9CDF-74AEA597EC22}"/>
              </a:ext>
            </a:extLst>
          </p:cNvPr>
          <p:cNvSpPr txBox="1"/>
          <p:nvPr/>
        </p:nvSpPr>
        <p:spPr>
          <a:xfrm>
            <a:off x="3850437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4DD6A2-4330-4B47-AB49-CF6BA9C3D70F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5D214-5F24-4E0D-B015-F109B1A8EF6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29A321-0215-454E-8B01-5099991A131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EADC6-4AF9-457A-8602-D739EB2E14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7B165A-183C-4F0E-B791-05D426BB1147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463EE-1646-40AF-8C9B-2A7077152A2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7F1DE-27DB-4BFB-9DC2-A9F4D211FBB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177CE8-08FE-4A89-A634-8758BCC6A44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62857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B10B4-22E7-4398-B746-425AE27B330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54BBD1-16E6-43DA-B3C9-F50F607F2E3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6DFEA6-B488-4F52-9049-42C3DFC5606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234354-1FEA-4887-9FCD-F4D336210DD9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6AABE-627B-41F5-B83D-7DFB79C974C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FB78A-E394-4DB5-BA0B-41BA6CED0A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228E46-A1C4-48F5-A5F2-3176F64D9F6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76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8A5D5-D5DB-4D30-9C87-F97CA44C8C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49C0C4-5FA8-44EC-ADD5-2B946A6AD5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24F05B-D3C7-40CF-8587-175313076E6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94320B-B4B2-4695-8D36-85460052E1C4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C912F-A29C-4DAB-9907-38E882BDE8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61878-B81D-4E57-9D4C-B5A4FA1BFA9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67FE88-72ED-4865-A7E0-0A4FF0FE749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69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D0AC4-B6F3-444D-A15C-ACDBAA7035B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45393-F144-4FB4-BF0F-209AC998A63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E103E2-A6EB-4BAB-8CE6-0F0B353CAED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6EAE7E-741C-42DB-8AE8-C8B60179C5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62A65F-EBFC-4F9A-8621-2BD5A3B511FC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6E1D14-E376-4DF5-A6D1-6DD87B9E03C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5688CD-C6EA-4D9E-AF9B-D183F31DDE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E95CF1-E60D-4A09-9E22-929E23A03F0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880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7B208-C091-4773-94DE-47BF47A055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0A8AAE-53A1-413F-8208-AFC8ACEB374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431926-91F7-4D7B-9AE1-9A920EBC3C7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04FF6D-C3F0-4627-8F53-AB0A54AC219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7D83B6-5358-4A95-8FA5-7F66D78707A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F81FCF-B1CF-4EA5-A801-020ACCE4C03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85BA07-BCD2-4FAE-A14C-272FD5B5706D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8A542C-4700-4186-9703-F0BF109997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D55352-B326-41DF-AEC6-603251B177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DBF9EC-DE82-4389-B6C4-0DF61590D86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4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F48C6-48D3-40C4-9145-436D0C24517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956E63-CA62-44B4-87F9-22772876F4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E90BE0-FADE-446A-8658-AD6543A0F9A0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BFB2B6-48F4-4A3B-A866-5C7AE422B1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526D0C-CAF8-4CCD-AE28-98B9314A7B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C19BA5-DA5C-4CDB-9858-70C52ACF571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727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CA23D7-20C6-462F-A451-CE916C7AA4E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7B078C-0B7D-46CD-BC6D-7626FA1A67B4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58EF56-C735-4D7F-8D41-13F38C8D133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CD982-6C53-4396-97B9-B4FDE6372B5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0763361-2698-4FE1-9865-F7204EC002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168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5C753-3017-4D30-ABF6-82350FC84E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210D8-73AF-49C8-AE53-CC9237EDC19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F06E58-157D-4CF6-9AAC-7BC28BE1F69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5C31D6-B0D5-4912-863D-D64C043291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A0B5DC-CD1D-4A37-9E96-84A55276396B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A8E6E2-8081-4B4D-9646-69E8E270EF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725D5A-F32E-4A89-8C27-EA1E7F2729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376059-44E4-4CBA-AC60-2BFB0B03C72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042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D723C-BB7D-461F-8E72-90080BFCFD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64A53B-F91C-4686-9BEF-4C4074664B3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D283A2-69A9-4E37-8805-3E35B25EFDC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FDACFB-42D5-4629-B408-A0B3A7E029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E42539-A27A-4DCE-9808-8A576C16FC01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44399D-5C69-4469-8B02-1A9F6A9D7BA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514A36-E326-4D64-A70D-41BC425F8A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A0C93F-7CBE-4C31-8920-7A351035A0A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483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EB42C-DFCF-45A8-B30D-7F86BC12FBE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A758B7-AF6B-4C99-94A1-62C6797E9FA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0A0510-800E-4BE0-813C-56B5A7D397D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AF548C-64BE-41C4-AECF-564B8F2DEBAE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64AC3-E854-4BA5-B9E8-0DBB2596DC4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CCF10-8A5B-4671-9E13-4390E6E6D9E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6C7B4F-BEB3-4711-BA24-49B194B9D7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28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8D1D96-D592-48FE-B6D9-1E86FE066D3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0FB2F5-FC0D-4F93-AFDB-DD56270FC33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2317DA-7CC0-4FCB-BF11-25C891402C5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C76EB8-4598-432E-8E57-ABB2589B4A05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D0A0-60CF-4378-9C80-B3CC14076D3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58D65-9887-44F4-B800-B5078162167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0C9823-E573-4EB3-A9DF-85EC7C18BDA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88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BB8014-EC48-437A-853B-DDC94A30E7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02FD0-0433-40F3-80B2-F44F5C81F86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8D684-3DF5-465B-94DC-81E5F9E34AB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BF2C5456-C13F-4C53-8E20-76E723763AB6}" type="datetime1">
              <a:rPr lang="en-GB"/>
              <a:pPr lvl="0"/>
              <a:t>30/10/2021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0F189-3280-4742-8BFF-AE94E530D9E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F2C28C-001E-48FA-A719-C95E30BEFCC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BAB29BB-29E3-44AE-9E9E-093FC9F1F40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Image result for london">
            <a:extLst>
              <a:ext uri="{FF2B5EF4-FFF2-40B4-BE49-F238E27FC236}">
                <a16:creationId xmlns:a16="http://schemas.microsoft.com/office/drawing/2014/main" id="{181F3059-0D07-4215-8B6F-A0F9AC03AF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15014"/>
            <a:ext cx="12192000" cy="684298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18639D9-BB6C-414E-9B37-8611D7DE5BC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512570" y="1119032"/>
            <a:ext cx="5493404" cy="3328123"/>
          </a:xfrm>
          <a:solidFill>
            <a:srgbClr val="FFFFFF"/>
          </a:solidFill>
        </p:spPr>
        <p:txBody>
          <a:bodyPr anchorCtr="0">
            <a:noAutofit/>
          </a:bodyPr>
          <a:lstStyle/>
          <a:p>
            <a:pPr lvl="0" algn="l">
              <a:lnSpc>
                <a:spcPts val="2640"/>
              </a:lnSpc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u="sng" kern="0" dirty="0">
                <a:solidFill>
                  <a:srgbClr val="902B01"/>
                </a:solidFill>
                <a:ea typeface="+mn-ea"/>
                <a:cs typeface="+mn-cs"/>
              </a:rPr>
              <a:t>Traditional Tales</a:t>
            </a:r>
          </a:p>
          <a:p>
            <a:pPr lvl="0" algn="l"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ea typeface="+mn-ea"/>
                <a:cs typeface="+mn-cs"/>
              </a:rPr>
              <a:t>We read and perform traditional tales                                                                  based in and around London, such as                                                                     ‘Dick Whittington’ and ‘The Pied Piper’.</a:t>
            </a:r>
          </a:p>
          <a:p>
            <a:pPr algn="l">
              <a:lnSpc>
                <a:spcPct val="70000"/>
              </a:lnSpc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u="sng" kern="0" dirty="0">
                <a:solidFill>
                  <a:srgbClr val="902B01"/>
                </a:solidFill>
                <a:ea typeface="+mn-ea"/>
                <a:cs typeface="+mn-cs"/>
              </a:rPr>
              <a:t>During this we will:</a:t>
            </a:r>
          </a:p>
          <a:p>
            <a:pPr algn="l"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ea typeface="+mn-ea"/>
                <a:cs typeface="+mn-cs"/>
              </a:rPr>
              <a:t>Use Sequencing and Summarising                                                                           Shadow’s skills to put the events of the                                                                                        tales in order and retell them. </a:t>
            </a:r>
          </a:p>
          <a:p>
            <a:pPr algn="l"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ea typeface="+mn-ea"/>
                <a:cs typeface="+mn-cs"/>
              </a:rPr>
              <a:t>Use Rocket Retriever’s skills to find key information in the story and to identify similar language and features of fairy tales. </a:t>
            </a:r>
          </a:p>
          <a:p>
            <a:pPr algn="l"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ea typeface="+mn-ea"/>
                <a:cs typeface="+mn-cs"/>
              </a:rPr>
              <a:t>Use Phantom Predictor to work out what will happen based on fairy tale conventions. </a:t>
            </a:r>
          </a:p>
          <a:p>
            <a:pPr algn="l">
              <a:spcBef>
                <a:spcPts val="600"/>
              </a:spcBef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ea typeface="+mn-ea"/>
                <a:cs typeface="+mn-cs"/>
              </a:rPr>
              <a:t>Write a diary entry from the point of view of Dick Whittington. 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49B8F892-C504-4896-97AE-DE9D6D4DB6B8}"/>
              </a:ext>
            </a:extLst>
          </p:cNvPr>
          <p:cNvSpPr txBox="1"/>
          <p:nvPr/>
        </p:nvSpPr>
        <p:spPr>
          <a:xfrm>
            <a:off x="9089129" y="154954"/>
            <a:ext cx="2940015" cy="4292200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ts val="264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u="sng" kern="0" dirty="0">
                <a:solidFill>
                  <a:srgbClr val="902B01"/>
                </a:solidFill>
                <a:latin typeface="Calibri"/>
              </a:rPr>
              <a:t>Comprehension</a:t>
            </a:r>
          </a:p>
          <a:p>
            <a:pPr marR="0" lvl="0" indent="0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  <a:tabLst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We will read information texts about London.</a:t>
            </a: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900" b="1" i="0" u="sng" strike="noStrike" kern="1200" cap="none" spc="0" baseline="0" dirty="0">
              <a:solidFill>
                <a:srgbClr val="902B01"/>
              </a:solidFill>
              <a:uFillTx/>
              <a:latin typeface="Calibri"/>
            </a:endParaRPr>
          </a:p>
          <a:p>
            <a:pPr lvl="0">
              <a:lnSpc>
                <a:spcPct val="70000"/>
              </a:lnSpc>
              <a:spcBef>
                <a:spcPts val="10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u="sng" kern="0" dirty="0">
                <a:solidFill>
                  <a:srgbClr val="902B01"/>
                </a:solidFill>
                <a:latin typeface="Calibri"/>
              </a:rPr>
              <a:t>During this we will:</a:t>
            </a:r>
          </a:p>
          <a:p>
            <a:pPr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Dark Decoder’s skills to work out the meaning of new and technical vocabulary.</a:t>
            </a:r>
          </a:p>
          <a:p>
            <a:pPr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Rocket Retriever’s skills to find key events and information. </a:t>
            </a: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0" i="0" u="none" strike="noStrike" kern="0" cap="none" spc="0" baseline="0" dirty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D761338-0F42-4BC3-B7C7-0CAFF1760875}"/>
              </a:ext>
            </a:extLst>
          </p:cNvPr>
          <p:cNvSpPr txBox="1"/>
          <p:nvPr/>
        </p:nvSpPr>
        <p:spPr>
          <a:xfrm>
            <a:off x="127623" y="154954"/>
            <a:ext cx="3301177" cy="4292202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ts val="264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u="sng" kern="0" dirty="0">
                <a:solidFill>
                  <a:srgbClr val="902B01"/>
                </a:solidFill>
                <a:latin typeface="Calibri"/>
              </a:rPr>
              <a:t>Visual Literacy</a:t>
            </a:r>
          </a:p>
          <a:p>
            <a:pPr marR="0" indent="0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  <a:tabLst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We will watch and respond to the BBC short drama ‘Magic Grandad’.</a:t>
            </a: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b="0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1" i="0" u="sng" strike="noStrike" kern="1200" cap="none" spc="0" baseline="0" dirty="0">
                <a:solidFill>
                  <a:srgbClr val="902B01"/>
                </a:solidFill>
                <a:uFillTx/>
                <a:latin typeface="Calibri"/>
              </a:rPr>
              <a:t>                                                                                  </a:t>
            </a: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00" b="1" u="sng" kern="0" dirty="0">
              <a:solidFill>
                <a:srgbClr val="902B01"/>
              </a:solidFill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u="sng" kern="0" dirty="0">
                <a:solidFill>
                  <a:srgbClr val="902B01"/>
                </a:solidFill>
                <a:latin typeface="Calibri"/>
              </a:rPr>
              <a:t>During this we will:</a:t>
            </a:r>
          </a:p>
          <a:p>
            <a:pPr lvl="0"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Phantom Predictor’s skills to work out what will happen from the actions of characters. </a:t>
            </a:r>
          </a:p>
          <a:p>
            <a:pPr lvl="0"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Dark Decoder’s skills to look at the language that the characters use. </a:t>
            </a:r>
          </a:p>
          <a:p>
            <a:pPr lvl="0"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Crimson Clue Hunter’s skills to work out how characters feel about events.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FEB3FD-15C6-4612-82CA-C13873504129}"/>
              </a:ext>
            </a:extLst>
          </p:cNvPr>
          <p:cNvSpPr txBox="1"/>
          <p:nvPr/>
        </p:nvSpPr>
        <p:spPr>
          <a:xfrm>
            <a:off x="5947980" y="4528581"/>
            <a:ext cx="6081164" cy="2253119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R="0" lvl="0" indent="0" fontAlgn="auto">
              <a:lnSpc>
                <a:spcPts val="2640"/>
              </a:lnSpc>
              <a:spcBef>
                <a:spcPts val="600"/>
              </a:spcBef>
              <a:spcAft>
                <a:spcPts val="0"/>
              </a:spcAft>
              <a:buSzPct val="100000"/>
              <a:buNone/>
              <a:tabLst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u="sng" kern="0" dirty="0">
                <a:solidFill>
                  <a:srgbClr val="902B01"/>
                </a:solidFill>
                <a:latin typeface="Calibri"/>
              </a:rPr>
              <a:t>Non-Fiction: Recount</a:t>
            </a:r>
          </a:p>
          <a:p>
            <a:pPr marL="0" marR="0" lvl="0" indent="0" algn="l" defTabSz="914400" rtl="0" fontAlgn="auto" hangingPunct="1">
              <a:lnSpc>
                <a:spcPct val="6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We will find out Samuel Pepys and th</a:t>
            </a:r>
            <a:r>
              <a:rPr lang="en-GB" sz="1400" b="0" i="0" u="none" strike="noStrike" kern="0" cap="none" spc="0" baseline="0" dirty="0">
                <a:solidFill>
                  <a:srgbClr val="000000"/>
                </a:solidFill>
                <a:uFillTx/>
                <a:latin typeface="Calibri"/>
              </a:rPr>
              <a:t>e G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reat </a:t>
            </a:r>
            <a:r>
              <a:rPr lang="en-GB" sz="1400" b="0" i="0" u="none" strike="noStrike" kern="0" cap="none" spc="0" baseline="0" dirty="0">
                <a:solidFill>
                  <a:srgbClr val="000000"/>
                </a:solidFill>
                <a:uFillTx/>
                <a:latin typeface="Calibri"/>
              </a:rPr>
              <a:t>F</a:t>
            </a:r>
            <a:r>
              <a:rPr lang="en-GB" sz="14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ire of London. </a:t>
            </a:r>
          </a:p>
          <a:p>
            <a:pPr marR="0" lvl="0" indent="0" fontAlgn="auto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  <a:tabLst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u="sng" kern="0" dirty="0">
                <a:solidFill>
                  <a:srgbClr val="902B01"/>
                </a:solidFill>
                <a:latin typeface="Calibri"/>
              </a:rPr>
              <a:t>During this we will: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Dark Decoder’s skills to work out the meaning of new and technical vocabulary.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Sequencing and Summarising Shadow’s skills to put events in order.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Rocket Retriever’s skills to find key events and information. </a:t>
            </a:r>
          </a:p>
          <a:p>
            <a:pPr lvl="0">
              <a:lnSpc>
                <a:spcPct val="80000"/>
              </a:lnSpc>
              <a:spcBef>
                <a:spcPts val="8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Write a diary entry based on the Great Fire of London. </a:t>
            </a:r>
          </a:p>
        </p:txBody>
      </p:sp>
      <p:pic>
        <p:nvPicPr>
          <p:cNvPr id="9" name="Picture 16">
            <a:extLst>
              <a:ext uri="{FF2B5EF4-FFF2-40B4-BE49-F238E27FC236}">
                <a16:creationId xmlns:a16="http://schemas.microsoft.com/office/drawing/2014/main" id="{D74FC736-9F69-4BD8-9966-025EC03643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63" b="30200"/>
          <a:stretch/>
        </p:blipFill>
        <p:spPr>
          <a:xfrm>
            <a:off x="183551" y="1000770"/>
            <a:ext cx="3069165" cy="149477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CB4EB329-3A63-4E1E-ABFB-CE008206F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880" y="1190704"/>
            <a:ext cx="2408419" cy="16768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CC15985C-001D-4369-9816-3C359532AE9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339" r="12701"/>
          <a:stretch>
            <a:fillRect/>
          </a:stretch>
        </p:blipFill>
        <p:spPr>
          <a:xfrm>
            <a:off x="9177239" y="1086496"/>
            <a:ext cx="2726974" cy="184899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6EC7739-08AF-4C7B-851E-1C350E4570EB}"/>
              </a:ext>
            </a:extLst>
          </p:cNvPr>
          <p:cNvSpPr txBox="1"/>
          <p:nvPr/>
        </p:nvSpPr>
        <p:spPr>
          <a:xfrm>
            <a:off x="4846697" y="154954"/>
            <a:ext cx="4175744" cy="849047"/>
          </a:xfrm>
          <a:prstGeom prst="rect">
            <a:avLst/>
          </a:prstGeom>
          <a:solidFill>
            <a:srgbClr val="FFFFFF"/>
          </a:solidFill>
          <a:ln w="28575" cap="flat">
            <a:solidFill>
              <a:srgbClr val="670A2B"/>
            </a:solidFill>
            <a:prstDash val="solid"/>
            <a:miter/>
          </a:ln>
        </p:spPr>
        <p:txBody>
          <a:bodyPr vert="horz" wrap="square" lIns="91440" tIns="45720" rIns="91440" bIns="45720" anchor="b" anchorCtr="1" compatLnSpc="1">
            <a:normAutofit/>
          </a:bodyPr>
          <a:lstStyle/>
          <a:p>
            <a:pPr marL="0" marR="0" lvl="0" indent="0" algn="ct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i="0" u="none" strike="noStrike" kern="1200" cap="none" spc="0" baseline="0">
                <a:solidFill>
                  <a:srgbClr val="6E2641"/>
                </a:solidFill>
                <a:uFillTx/>
                <a:latin typeface="Calibri Light"/>
              </a:rPr>
              <a:t>London Calling</a:t>
            </a:r>
          </a:p>
        </p:txBody>
      </p:sp>
      <p:grpSp>
        <p:nvGrpSpPr>
          <p:cNvPr id="13" name="Group 16">
            <a:extLst>
              <a:ext uri="{FF2B5EF4-FFF2-40B4-BE49-F238E27FC236}">
                <a16:creationId xmlns:a16="http://schemas.microsoft.com/office/drawing/2014/main" id="{ED973307-4DCD-4BEC-A98C-866706BA7FE2}"/>
              </a:ext>
            </a:extLst>
          </p:cNvPr>
          <p:cNvGrpSpPr/>
          <p:nvPr/>
        </p:nvGrpSpPr>
        <p:grpSpPr>
          <a:xfrm>
            <a:off x="3481224" y="154954"/>
            <a:ext cx="1246675" cy="852531"/>
            <a:chOff x="3462174" y="154954"/>
            <a:chExt cx="1246675" cy="852531"/>
          </a:xfrm>
        </p:grpSpPr>
        <p:sp>
          <p:nvSpPr>
            <p:cNvPr id="14" name="Rectangle 17">
              <a:extLst>
                <a:ext uri="{FF2B5EF4-FFF2-40B4-BE49-F238E27FC236}">
                  <a16:creationId xmlns:a16="http://schemas.microsoft.com/office/drawing/2014/main" id="{3D282BB9-6DB4-40BC-8535-4C5988A4D94E}"/>
                </a:ext>
              </a:extLst>
            </p:cNvPr>
            <p:cNvSpPr/>
            <p:nvPr/>
          </p:nvSpPr>
          <p:spPr>
            <a:xfrm>
              <a:off x="3493520" y="158438"/>
              <a:ext cx="1215329" cy="849047"/>
            </a:xfrm>
            <a:prstGeom prst="rect">
              <a:avLst/>
            </a:prstGeom>
            <a:solidFill>
              <a:srgbClr val="FFFFFF"/>
            </a:solidFill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pic>
          <p:nvPicPr>
            <p:cNvPr id="15" name="Picture 18">
              <a:extLst>
                <a:ext uri="{FF2B5EF4-FFF2-40B4-BE49-F238E27FC236}">
                  <a16:creationId xmlns:a16="http://schemas.microsoft.com/office/drawing/2014/main" id="{9D99A67D-458C-451E-AC04-6789D6FE66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62174" y="154954"/>
              <a:ext cx="1218492" cy="849047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6" name="Subtitle 2">
            <a:extLst>
              <a:ext uri="{FF2B5EF4-FFF2-40B4-BE49-F238E27FC236}">
                <a16:creationId xmlns:a16="http://schemas.microsoft.com/office/drawing/2014/main" id="{0C36E5FA-D219-4444-AAE8-4573A1364613}"/>
              </a:ext>
            </a:extLst>
          </p:cNvPr>
          <p:cNvSpPr txBox="1"/>
          <p:nvPr/>
        </p:nvSpPr>
        <p:spPr>
          <a:xfrm>
            <a:off x="127624" y="4532616"/>
            <a:ext cx="5711781" cy="2253118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ts val="264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200" u="sng" kern="0" dirty="0">
                <a:solidFill>
                  <a:srgbClr val="902B01"/>
                </a:solidFill>
                <a:latin typeface="Calibri"/>
              </a:rPr>
              <a:t>Grammar: Nouns and Noun Phrases</a:t>
            </a:r>
          </a:p>
          <a:p>
            <a:pPr marR="0" lvl="0" indent="0" fontAlgn="auto">
              <a:spcBef>
                <a:spcPts val="600"/>
              </a:spcBef>
              <a:spcAft>
                <a:spcPts val="0"/>
              </a:spcAft>
              <a:buSzPct val="100000"/>
              <a:buNone/>
              <a:tabLst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We will learn about different types of nouns and how to describe them</a:t>
            </a:r>
            <a:r>
              <a:rPr lang="en-GB" sz="1500" kern="0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>
              <a:lnSpc>
                <a:spcPct val="70000"/>
              </a:lnSpc>
              <a:spcBef>
                <a:spcPts val="8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b="1" u="sng" kern="0" dirty="0">
                <a:solidFill>
                  <a:srgbClr val="902B01"/>
                </a:solidFill>
                <a:latin typeface="Calibri"/>
              </a:rPr>
              <a:t>During this we will learn how to:</a:t>
            </a:r>
          </a:p>
          <a:p>
            <a:pPr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Identify and use concrete and proper nouns.</a:t>
            </a:r>
          </a:p>
          <a:p>
            <a:pPr>
              <a:lnSpc>
                <a:spcPct val="90000"/>
              </a:lnSpc>
              <a:spcBef>
                <a:spcPts val="600"/>
              </a:spcBef>
              <a:buSzPct val="100000"/>
              <a:defRPr sz="17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articles (the) and determiners to introduce nouns. </a:t>
            </a:r>
          </a:p>
          <a:p>
            <a:pPr>
              <a:lnSpc>
                <a:spcPct val="80000"/>
              </a:lnSpc>
              <a:spcBef>
                <a:spcPts val="6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pronouns (I, he, she, they) to replace nouns.</a:t>
            </a:r>
          </a:p>
          <a:p>
            <a:pPr>
              <a:lnSpc>
                <a:spcPct val="80000"/>
              </a:lnSpc>
              <a:spcBef>
                <a:spcPts val="6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adjectives to describe nouns and build simple noun phrases.</a:t>
            </a:r>
          </a:p>
          <a:p>
            <a:pPr>
              <a:lnSpc>
                <a:spcPct val="80000"/>
              </a:lnSpc>
              <a:spcBef>
                <a:spcPts val="600"/>
              </a:spcBef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alibri"/>
              </a:rPr>
              <a:t>Use commas to separate adjectives in noun phrases.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1685</TotalTime>
  <Words>362</Words>
  <Application>Microsoft Office PowerPoint</Application>
  <PresentationFormat>Widescreen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Hidden Gardens</dc:title>
  <dc:creator>Mathew Stanley</dc:creator>
  <cp:lastModifiedBy>cathy</cp:lastModifiedBy>
  <cp:revision>88</cp:revision>
  <cp:lastPrinted>2019-07-03T12:33:20Z</cp:lastPrinted>
  <dcterms:created xsi:type="dcterms:W3CDTF">2019-06-01T15:35:38Z</dcterms:created>
  <dcterms:modified xsi:type="dcterms:W3CDTF">2021-10-30T15:48:54Z</dcterms:modified>
</cp:coreProperties>
</file>