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3"/>
  </p:notesMasterIdLst>
  <p:sldIdLst>
    <p:sldId id="271" r:id="rId6"/>
    <p:sldId id="453" r:id="rId7"/>
    <p:sldId id="454" r:id="rId8"/>
    <p:sldId id="455" r:id="rId9"/>
    <p:sldId id="413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5" r:id="rId18"/>
    <p:sldId id="466" r:id="rId19"/>
    <p:sldId id="425" r:id="rId20"/>
    <p:sldId id="468" r:id="rId21"/>
    <p:sldId id="452" r:id="rId2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7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116" d="100"/>
          <a:sy n="116" d="100"/>
        </p:scale>
        <p:origin x="456" y="90"/>
      </p:cViewPr>
      <p:guideLst>
        <p:guide orient="horz" pos="2387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802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36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488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66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430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5451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9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577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11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267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2386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2282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9248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531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233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851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9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6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01" y="469136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2563703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Autumn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535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REASONING 2 -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Addition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&amp; Subtraction </a:t>
            </a:r>
            <a:r>
              <a:rPr lang="en-GB" altLang="en-US" sz="3200" dirty="0" smtClean="0">
                <a:solidFill>
                  <a:srgbClr val="FF0000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ANSWERS</a:t>
            </a:r>
            <a:endParaRPr kumimoji="0" lang="en-GB" altLang="en-US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960" y="718397"/>
            <a:ext cx="805815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Here is an incomplete bar model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greater than 10 but less than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20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missing numbers be</a:t>
            </a: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7,11   8,12   9,13    10,14   11,15   12,16       13, 17      14,18     15, 19      </a:t>
            </a: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combinations can you find</a:t>
            </a: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9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188890"/>
              </p:ext>
            </p:extLst>
          </p:nvPr>
        </p:nvGraphicFramePr>
        <p:xfrm>
          <a:off x="2346960" y="2505068"/>
          <a:ext cx="5212080" cy="1780890"/>
        </p:xfrm>
        <a:graphic>
          <a:graphicData uri="http://schemas.openxmlformats.org/drawingml/2006/table">
            <a:tbl>
              <a:tblPr firstRow="1" bandRow="1"/>
              <a:tblGrid>
                <a:gridCol w="1591357">
                  <a:extLst>
                    <a:ext uri="{9D8B030D-6E8A-4147-A177-3AD203B41FA5}">
                      <a16:colId xmlns:a16="http://schemas.microsoft.com/office/drawing/2014/main" xmlns="" val="189413466"/>
                    </a:ext>
                  </a:extLst>
                </a:gridCol>
                <a:gridCol w="3620723">
                  <a:extLst>
                    <a:ext uri="{9D8B030D-6E8A-4147-A177-3AD203B41FA5}">
                      <a16:colId xmlns:a16="http://schemas.microsoft.com/office/drawing/2014/main" xmlns="" val="3887027215"/>
                    </a:ext>
                  </a:extLst>
                </a:gridCol>
              </a:tblGrid>
              <a:tr h="891297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40000"/>
                        <a:lumOff val="6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9484688"/>
                  </a:ext>
                </a:extLst>
              </a:tr>
              <a:tr h="8895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4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en-US" sz="14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561590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91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2960" y="548580"/>
            <a:ext cx="805815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 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disagrees.</a:t>
            </a:r>
          </a:p>
          <a:p>
            <a:pPr lvl="0">
              <a:defRPr/>
            </a:pPr>
            <a:r>
              <a:rPr lang="en-GB" sz="16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Can you prove it</a:t>
            </a:r>
            <a:r>
              <a:rPr lang="en-GB" sz="16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16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Ron is correct because 8 = 5 – 3 is incorrect </a:t>
            </a: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391267" y="572233"/>
            <a:ext cx="3123467" cy="2677886"/>
          </a:xfrm>
          <a:prstGeom prst="roundRect">
            <a:avLst>
              <a:gd name="adj" fmla="val 10018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6523047"/>
                  </p:ext>
                </p:extLst>
              </p:nvPr>
            </p:nvGraphicFramePr>
            <p:xfrm>
              <a:off x="3581505" y="696330"/>
              <a:ext cx="2742990" cy="23970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598">
                      <a:extLst>
                        <a:ext uri="{9D8B030D-6E8A-4147-A177-3AD203B41FA5}">
                          <a16:colId xmlns:a16="http://schemas.microsoft.com/office/drawing/2014/main" xmlns="" val="1277771916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299508872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1735688468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328272468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xmlns="" val="3812694353"/>
                        </a:ext>
                      </a:extLst>
                    </a:gridCol>
                  </a:tblGrid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388830499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4003038218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dirty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49233401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</m:oMath>
                            </m:oMathPara>
                          </a14:m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19202317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46523047"/>
                  </p:ext>
                </p:extLst>
              </p:nvPr>
            </p:nvGraphicFramePr>
            <p:xfrm>
              <a:off x="3581505" y="696330"/>
              <a:ext cx="2742990" cy="239703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548598">
                      <a:extLst>
                        <a:ext uri="{9D8B030D-6E8A-4147-A177-3AD203B41FA5}">
                          <a16:colId xmlns:a16="http://schemas.microsoft.com/office/drawing/2014/main" val="1277771916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299508872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1735688468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282724685"/>
                        </a:ext>
                      </a:extLst>
                    </a:gridCol>
                    <a:gridCol w="548598">
                      <a:extLst>
                        <a:ext uri="{9D8B030D-6E8A-4147-A177-3AD203B41FA5}">
                          <a16:colId xmlns:a16="http://schemas.microsoft.com/office/drawing/2014/main" val="3812694353"/>
                        </a:ext>
                      </a:extLst>
                    </a:gridCol>
                  </a:tblGrid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4040" r="-301111" b="-3191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4040" r="-100000" b="-3191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388830499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105102" r="-301111" b="-2224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105102" r="-100000" b="-2224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4003038218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203030" r="-301111" b="-1202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203030" r="-100000" b="-12020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349233401"/>
                      </a:ext>
                    </a:extLst>
                  </a:tr>
                  <a:tr h="59925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100000" t="-306122" r="-301111" b="-2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8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3"/>
                          <a:stretch>
                            <a:fillRect l="-301111" t="-306122" r="-100000" b="-2142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2192023179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616" y="3238871"/>
            <a:ext cx="1916651" cy="27007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76866" y="3621621"/>
            <a:ext cx="4798644" cy="1722728"/>
          </a:xfrm>
          <a:prstGeom prst="wedgeRoundRectCallout">
            <a:avLst>
              <a:gd name="adj1" fmla="val -64906"/>
              <a:gd name="adj2" fmla="val 24100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that all of these facts are correct because the numbers are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related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4652" y="718493"/>
            <a:ext cx="7974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of the representations are equivalent to the bar model?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9197209"/>
              </p:ext>
            </p:extLst>
          </p:nvPr>
        </p:nvGraphicFramePr>
        <p:xfrm>
          <a:off x="2784651" y="1790223"/>
          <a:ext cx="4064726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8544">
                  <a:extLst>
                    <a:ext uri="{9D8B030D-6E8A-4147-A177-3AD203B41FA5}">
                      <a16:colId xmlns:a16="http://schemas.microsoft.com/office/drawing/2014/main" xmlns="" val="189413466"/>
                    </a:ext>
                  </a:extLst>
                </a:gridCol>
                <a:gridCol w="3036182">
                  <a:extLst>
                    <a:ext uri="{9D8B030D-6E8A-4147-A177-3AD203B41FA5}">
                      <a16:colId xmlns:a16="http://schemas.microsoft.com/office/drawing/2014/main" xmlns="" val="3887027215"/>
                    </a:ext>
                  </a:extLst>
                </a:gridCol>
              </a:tblGrid>
              <a:tr h="68580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12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948468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3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9</a:t>
                      </a:r>
                      <a:endParaRPr lang="en-US" sz="28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75615909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object 34"/>
              <p:cNvSpPr txBox="1"/>
              <p:nvPr/>
            </p:nvSpPr>
            <p:spPr>
              <a:xfrm>
                <a:off x="472038" y="3342780"/>
                <a:ext cx="1934353" cy="505267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1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12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mbria Math"/>
                      </a:rPr>
                      <m:t>=</m:t>
                    </m:r>
                  </m:oMath>
                </a14:m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/>
                    <a:cs typeface="Cambria Math"/>
                  </a:rPr>
                  <a:t> </a:t>
                </a:r>
                <a:r>
                  <a:rPr kumimoji="0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mbria Math"/>
                      </a:rPr>
                      <m:t>+</m:t>
                    </m:r>
                  </m:oMath>
                </a14:m>
                <a:r>
                  <a:rPr kumimoji="0" sz="2800" b="0" i="0" u="none" strike="noStrike" kern="1200" cap="none" spc="-35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mbria Math"/>
                    <a:cs typeface="Cambria Math"/>
                  </a:rPr>
                  <a:t> </a:t>
                </a:r>
                <a:r>
                  <a:rPr kumimoji="0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 </a:t>
                </a:r>
                <a:r>
                  <a:rPr kumimoji="0" lang="en-GB" sz="32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Gill Sans MT" panose="020B0502020104020203" pitchFamily="34" charset="0"/>
                    <a:cs typeface="Bariol Regular"/>
                  </a:rPr>
                  <a:t>√</a:t>
                </a:r>
                <a:endParaRPr kumimoji="0" sz="3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7" name="object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8" y="3342780"/>
                <a:ext cx="1934353" cy="505267"/>
              </a:xfrm>
              <a:prstGeom prst="rect">
                <a:avLst/>
              </a:prstGeom>
              <a:blipFill rotWithShape="0">
                <a:blip r:embed="rId3"/>
                <a:stretch>
                  <a:fillRect l="-11006" t="-21687" r="-11321" b="-481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bject 36"/>
          <p:cNvSpPr txBox="1"/>
          <p:nvPr/>
        </p:nvSpPr>
        <p:spPr>
          <a:xfrm>
            <a:off x="3352175" y="3989058"/>
            <a:ext cx="3251897" cy="875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0" marR="89536" lvl="0" indent="0" algn="ctr" defTabSz="4572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There are 9 cars in a car park, 3 cars leave.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Bariol Regular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906904" y="4515857"/>
            <a:ext cx="1927040" cy="1864073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7312543" y="3852944"/>
                <a:ext cx="178933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spcBef>
                    <a:spcPts val="100"/>
                  </a:spcBef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9 </a:t>
                </a:r>
                <a:r>
                  <a:rPr lang="en-GB" sz="2800" dirty="0">
                    <a:solidFill>
                      <a:prstClr val="black"/>
                    </a:solidFill>
                    <a:latin typeface="Cambria Math"/>
                    <a:cs typeface="Cambria Math"/>
                  </a:rPr>
                  <a:t>−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mbria Math"/>
                      </a:rPr>
                      <m:t>=</m:t>
                    </m:r>
                  </m:oMath>
                </a14:m>
                <a:r>
                  <a:rPr lang="en-GB" sz="2800" spc="-25" dirty="0">
                    <a:solidFill>
                      <a:prstClr val="black"/>
                    </a:solidFill>
                    <a:latin typeface="Cambria Math"/>
                    <a:cs typeface="Cambria Math"/>
                  </a:rPr>
                  <a:t> </a:t>
                </a:r>
                <a:r>
                  <a:rPr lang="en-GB" sz="2800" spc="-6" dirty="0">
                    <a:solidFill>
                      <a:prstClr val="black"/>
                    </a:solidFill>
                    <a:latin typeface="Gill Sans MT" panose="020B0502020104020203" pitchFamily="34" charset="0"/>
                    <a:cs typeface="Bariol Regular"/>
                  </a:rPr>
                  <a:t>12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cs typeface="Bariol Regular"/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12543" y="3852944"/>
                <a:ext cx="1789336" cy="523220"/>
              </a:xfrm>
              <a:prstGeom prst="rect">
                <a:avLst/>
              </a:prstGeom>
              <a:blipFill>
                <a:blip r:embed="rId4"/>
                <a:stretch>
                  <a:fillRect l="-7167" t="-12791" r="-5802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7611544" y="5002743"/>
            <a:ext cx="85318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−</a:t>
            </a:r>
            <a:r>
              <a:rPr kumimoji="0" lang="en-GB" sz="2800" b="0" i="0" u="none" strike="noStrike" kern="1200" cap="none" spc="-6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/>
                <a:ea typeface="+mn-ea"/>
                <a:cs typeface="Cambria Math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266" y="5590505"/>
            <a:ext cx="4995613" cy="787055"/>
          </a:xfrm>
          <a:prstGeom prst="rect">
            <a:avLst/>
          </a:prstGeom>
        </p:spPr>
      </p:pic>
      <p:sp>
        <p:nvSpPr>
          <p:cNvPr id="18" name="Arc 17"/>
          <p:cNvSpPr/>
          <p:nvPr/>
        </p:nvSpPr>
        <p:spPr>
          <a:xfrm>
            <a:off x="7452493" y="5447894"/>
            <a:ext cx="1012237" cy="656853"/>
          </a:xfrm>
          <a:prstGeom prst="arc">
            <a:avLst>
              <a:gd name="adj1" fmla="val 10389258"/>
              <a:gd name="adj2" fmla="val 291729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577479" y="3010468"/>
            <a:ext cx="951958" cy="2155524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1010808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904846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0499641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1310050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1715254" y="374359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1010372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00489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495284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11305693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1710897" y="413065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752" y="2217956"/>
            <a:ext cx="711247" cy="10048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49730" y="5387546"/>
            <a:ext cx="518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Gill Sans MT" panose="020B0502020104020203" pitchFamily="34" charset="0"/>
                <a:cs typeface="Bariol Regular"/>
              </a:rPr>
              <a:t>√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131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30058" y="718397"/>
                <a:ext cx="7856220" cy="50167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Eva did the following calculation: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checked it by using the inverse.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She did 12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 and said that her first calculation was wrong.</a:t>
                </a: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advice would you give her</a:t>
                </a:r>
                <a:r>
                  <a:rPr lang="en-GB" sz="2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You need to use the same 3 numbers and in the take away sums, the higher number goes first.</a:t>
                </a:r>
              </a:p>
              <a:p>
                <a:pPr lvl="0">
                  <a:defRPr/>
                </a:pP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8 + 4 = 12     4 + 8 = 12       12 – 8 = 4        12 – 4 = 8</a:t>
                </a: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058" y="718397"/>
                <a:ext cx="7856220" cy="5016758"/>
              </a:xfrm>
              <a:prstGeom prst="rect">
                <a:avLst/>
              </a:prstGeom>
              <a:blipFill rotWithShape="0">
                <a:blip r:embed="rId3"/>
                <a:stretch>
                  <a:fillRect l="-1552" t="-1337" b="-12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350423" y="1907179"/>
            <a:ext cx="2839390" cy="849086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747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698987"/>
                <a:ext cx="7856220" cy="50475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Teddy is checking Dora’s work but doesn’t do an inverse calculation.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1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+</m:t>
                    </m:r>
                  </m:oMath>
                </a14:m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1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84</a:t>
                </a:r>
              </a:p>
              <a:p>
                <a:pPr lvl="0" algn="ctr">
                  <a:defRPr/>
                </a:pPr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25 </a:t>
                </a:r>
                <a14:m>
                  <m:oMath xmlns:m="http://schemas.openxmlformats.org/officeDocument/2006/math">
                    <m:r>
                      <a:rPr lang="en-GB" sz="1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23 </a:t>
                </a:r>
                <a14:m>
                  <m:oMath xmlns:m="http://schemas.openxmlformats.org/officeDocument/2006/math">
                    <m:r>
                      <a:rPr lang="en-GB" sz="1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</a:t>
                </a:r>
              </a:p>
              <a:p>
                <a:pPr lvl="0" algn="ctr">
                  <a:defRPr/>
                </a:pPr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1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−</m:t>
                    </m:r>
                  </m:oMath>
                </a14:m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14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21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might he know</a:t>
                </a:r>
                <a:r>
                  <a:rPr lang="en-GB" sz="1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sz="14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If he said:    84 – 6, the answer wouldn’t be 24        25 – 12 wouldn’t be 23     and you can’t do 18 - 21 </a:t>
                </a:r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1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</a:t>
                </a:r>
                <a:r>
                  <a:rPr lang="en-GB" sz="1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errors have been made in each calculation</a:t>
                </a:r>
                <a:r>
                  <a:rPr lang="en-GB" sz="1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sz="14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24 + 6  He has said 6 tens instead of 6 ones       25 – 23   He has said 2 tens – 2 tens make 1 ten          18 – 3    He has added the numbers</a:t>
                </a:r>
                <a:endParaRPr lang="en-GB" sz="1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698987"/>
                <a:ext cx="7856220" cy="5047536"/>
              </a:xfrm>
              <a:prstGeom prst="rect">
                <a:avLst/>
              </a:prstGeom>
              <a:blipFill rotWithShape="0">
                <a:blip r:embed="rId3"/>
                <a:stretch>
                  <a:fillRect l="-1629" t="-1329" r="-1629" b="-24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ular Callout 4"/>
          <p:cNvSpPr/>
          <p:nvPr/>
        </p:nvSpPr>
        <p:spPr>
          <a:xfrm>
            <a:off x="4169453" y="1794772"/>
            <a:ext cx="3015116" cy="966651"/>
          </a:xfrm>
          <a:prstGeom prst="wedgeRoundRectCallout">
            <a:avLst>
              <a:gd name="adj1" fmla="val -70087"/>
              <a:gd name="adj2" fmla="val 4038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These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calculations can’t be right.</a:t>
            </a:r>
          </a:p>
        </p:txBody>
      </p:sp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88182" y="1685113"/>
            <a:ext cx="1582478" cy="11859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3670660" y="2761423"/>
            <a:ext cx="2300278" cy="1933303"/>
          </a:xfrm>
          <a:prstGeom prst="roundRect">
            <a:avLst>
              <a:gd name="adj" fmla="val 5000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882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16995" y="701544"/>
            <a:ext cx="785622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thinks she knows the missing number without calculating the answer.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Can you explain how this could be possible</a:t>
            </a: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She has looked for a pattern. 8 has stayed the same but 15 has gone up by 2, so the missing number needs to be 7 + 2 which is 9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292072" y="2212658"/>
            <a:ext cx="2144733" cy="1914584"/>
            <a:chOff x="268171" y="249049"/>
            <a:chExt cx="2498576" cy="2448272"/>
          </a:xfrm>
        </p:grpSpPr>
        <p:sp>
          <p:nvSpPr>
            <p:cNvPr id="10" name="Oval 9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5685588" y="2212658"/>
            <a:ext cx="2073699" cy="1914584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3109033" y="2274647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97244" y="3501876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885264" y="3516888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60488" y="2286945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17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880236" y="3516888"/>
            <a:ext cx="55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039399" y="3508095"/>
            <a:ext cx="639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362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16995" y="693218"/>
                <a:ext cx="785622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Both missing numbers are less than 10</a:t>
                </a:r>
              </a:p>
              <a:p>
                <a:pPr lvl="0" algn="ctr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GB" sz="5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  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/>
                      </a:rPr>
                      <m:t>+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0                                 1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1                                  2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2                                  3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3                                  4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4                                  5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5                                  6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6                                  7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 7                                 8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                    8                                 9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different possible answers can you find</a:t>
                </a:r>
                <a:r>
                  <a:rPr lang="en-GB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9</a:t>
                </a:r>
                <a:endParaRPr lang="en-GB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995" y="693218"/>
                <a:ext cx="7856220" cy="5878532"/>
              </a:xfrm>
              <a:prstGeom prst="rect">
                <a:avLst/>
              </a:prstGeom>
              <a:blipFill rotWithShape="0">
                <a:blip r:embed="rId3"/>
                <a:stretch>
                  <a:fillRect l="-621" t="-6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4191424" y="2240692"/>
            <a:ext cx="718328" cy="53499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2183027" y="2240692"/>
            <a:ext cx="774355" cy="53499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0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586592"/>
                <a:ext cx="7856220" cy="5355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Continue the pattern.</a:t>
                </a:r>
              </a:p>
              <a:p>
                <a:pPr lvl="0">
                  <a:defRPr/>
                </a:pP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</a:t>
                </a:r>
              </a:p>
              <a:p>
                <a:pPr lvl="0" algn="ctr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  <a:p>
                <a:pPr lvl="0" algn="ctr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60 = 100 – 40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50 = 100 – 50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40 = 100 – 60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30 = 100 – 70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20 = 100 – 80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10 = 100 – 90</a:t>
                </a:r>
              </a:p>
              <a:p>
                <a:pPr lvl="0" algn="ctr">
                  <a:defRPr/>
                </a:pP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0 = 100 - 100</a:t>
                </a:r>
                <a:endParaRPr lang="en-US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are the similarities and difference between this pattern and the following one</a:t>
                </a:r>
                <a:r>
                  <a:rPr lang="en-US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US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The same numbers have been used for the second pattern but each of them  has been divided by 10 to make the new pattern</a:t>
                </a:r>
                <a:endParaRPr lang="en-US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</a:t>
                </a: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algn="ctr">
                  <a:defRPr/>
                </a:pPr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 </a:t>
                </a:r>
                <a:r>
                  <a:rPr lang="en-US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</a:t>
                </a:r>
              </a:p>
              <a:p>
                <a:pPr algn="ctr">
                  <a:defRPr/>
                </a:pPr>
                <a:r>
                  <a:rPr lang="en-US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</a:t>
                </a:r>
                <a:endParaRPr lang="en-US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586592"/>
                <a:ext cx="7856220" cy="5355312"/>
              </a:xfrm>
              <a:prstGeom prst="rect">
                <a:avLst/>
              </a:prstGeom>
              <a:blipFill rotWithShape="0">
                <a:blip r:embed="rId3"/>
                <a:stretch>
                  <a:fillRect l="-698" t="-569" b="-7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856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3932" y="694025"/>
            <a:ext cx="785622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dirty="0">
                <a:solidFill>
                  <a:prstClr val="black"/>
                </a:solidFill>
                <a:latin typeface="Gill Sans MT" panose="020B0502020104020203" pitchFamily="34" charset="0"/>
              </a:rPr>
              <a:t>Find the missing number and explain how Alex </a:t>
            </a:r>
            <a:r>
              <a:rPr lang="en-US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knows.  </a:t>
            </a:r>
            <a:r>
              <a:rPr lang="en-US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missing number is 10 because you multiply each number by 10.</a:t>
            </a:r>
            <a:endParaRPr lang="en-US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273790" y="1203998"/>
                <a:ext cx="4204004" cy="1604516"/>
              </a:xfrm>
              <a:prstGeom prst="wedgeRoundRectCallout">
                <a:avLst>
                  <a:gd name="adj1" fmla="val -66974"/>
                  <a:gd name="adj2" fmla="val 44104"/>
                  <a:gd name="adj3" fmla="val 16667"/>
                </a:avLst>
              </a:prstGeom>
              <a:solidFill>
                <a:schemeClr val="accent4">
                  <a:alpha val="20000"/>
                </a:schemeClr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algn="ctr"/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If </a:t>
                </a: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 know 9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10, I can work out 90 </a:t>
                </a:r>
                <a14:m>
                  <m:oMath xmlns:m="http://schemas.openxmlformats.org/officeDocument/2006/math">
                    <m:r>
                      <a:rPr lang="en-GB" sz="28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100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3790" y="1203998"/>
                <a:ext cx="4204004" cy="1604516"/>
              </a:xfrm>
              <a:prstGeom prst="wedgeRoundRectCallout">
                <a:avLst>
                  <a:gd name="adj1" fmla="val -66974"/>
                  <a:gd name="adj2" fmla="val 44104"/>
                  <a:gd name="adj3" fmla="val 16667"/>
                </a:avLst>
              </a:prstGeom>
              <a:blipFill>
                <a:blip r:embed="rId3"/>
                <a:stretch>
                  <a:fillRect r="-1845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663" y="1056996"/>
            <a:ext cx="1870999" cy="2528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76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726986"/>
                <a:ext cx="7856220" cy="55707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has 3 jam tarts.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Tommy has 6 jam tarts.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Altogether they have 9 jam tarts. 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So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30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US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60</a:t>
                </a:r>
                <a:r>
                  <a:rPr lang="en-US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90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1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if all of the red jam tarts are eaten</a:t>
                </a:r>
                <a:r>
                  <a:rPr lang="en-US" sz="16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US" sz="16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3 left if there are 9       30 left if there are 90</a:t>
                </a:r>
                <a:endParaRPr lang="en-US" sz="16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16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if all of the purple jam tarts are eaten? </a:t>
                </a:r>
                <a:r>
                  <a:rPr lang="en-US" sz="16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6 left if there are 9     60 left if there are 90</a:t>
                </a:r>
                <a:endParaRPr lang="en-US" sz="16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726986"/>
                <a:ext cx="7856220" cy="5570756"/>
              </a:xfrm>
              <a:prstGeom prst="rect">
                <a:avLst/>
              </a:prstGeom>
              <a:blipFill rotWithShape="0">
                <a:blip r:embed="rId3"/>
                <a:stretch>
                  <a:fillRect l="-1629" t="-1094" b="-43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763" y="757588"/>
            <a:ext cx="2260483" cy="719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192" y="1974739"/>
            <a:ext cx="2615624" cy="123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74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9935" y="739969"/>
            <a:ext cx="785622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thinks,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thinks,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14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</a:t>
            </a:r>
            <a:r>
              <a:rPr lang="en-GB" sz="1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1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Amir</a:t>
            </a: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1400" dirty="0">
                <a:solidFill>
                  <a:prstClr val="black"/>
                </a:solidFill>
                <a:latin typeface="Gill Sans MT" panose="020B0502020104020203" pitchFamily="34" charset="0"/>
              </a:rPr>
              <a:t>Can you help the person who is wrong to understand their mistake</a:t>
            </a:r>
            <a:r>
              <a:rPr lang="en-GB" sz="1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1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10 + 80 = 90      20 + 70 = 90        30 + 60 = 90        40 + 50 = 90       50 + 40 = 90          </a:t>
            </a:r>
          </a:p>
          <a:p>
            <a:pPr lvl="0">
              <a:defRPr/>
            </a:pPr>
            <a:r>
              <a:rPr lang="en-GB" sz="1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    </a:t>
            </a:r>
            <a:endParaRPr lang="en-GB" sz="14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65713" y="3394705"/>
            <a:ext cx="2911511" cy="767591"/>
          </a:xfrm>
          <a:prstGeom prst="wedgeRoundRectCallout">
            <a:avLst>
              <a:gd name="adj1" fmla="val 80275"/>
              <a:gd name="adj2" fmla="val -19534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4257796" y="878618"/>
            <a:ext cx="3625840" cy="1472502"/>
          </a:xfrm>
          <a:prstGeom prst="wedgeRoundRectCallout">
            <a:avLst>
              <a:gd name="adj1" fmla="val -76212"/>
              <a:gd name="adj2" fmla="val 24442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299" y="2857869"/>
            <a:ext cx="1781793" cy="1301310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42" y="548580"/>
            <a:ext cx="1729948" cy="249606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382581" y="878618"/>
            <a:ext cx="337627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10 different number bonds to 90 using multiples of 10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389445" y="3516890"/>
            <a:ext cx="2664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only 5</a:t>
            </a:r>
          </a:p>
        </p:txBody>
      </p:sp>
    </p:spTree>
    <p:extLst>
      <p:ext uri="{BB962C8B-B14F-4D97-AF65-F5344CB8AC3E}">
        <p14:creationId xmlns:p14="http://schemas.microsoft.com/office/powerpoint/2010/main" val="291607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803932" y="641639"/>
                <a:ext cx="7856220" cy="58785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These four calculations have the same answer</a:t>
                </a:r>
                <a:r>
                  <a:rPr lang="en-GB" sz="2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 </a:t>
                </a:r>
                <a:r>
                  <a:rPr lang="en-GB" sz="24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True</a:t>
                </a:r>
                <a:endParaRPr lang="en-GB" sz="24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		4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These four calculations have the same answer</a:t>
                </a:r>
                <a:r>
                  <a:rPr lang="en-US" sz="24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 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False</a:t>
                </a:r>
                <a:endParaRPr lang="en-US" sz="24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		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</a:t>
                </a:r>
              </a:p>
              <a:p>
                <a:pPr lvl="0" algn="ctr">
                  <a:defRPr/>
                </a:pP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7		7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932" y="641639"/>
                <a:ext cx="7856220" cy="5878532"/>
              </a:xfrm>
              <a:prstGeom prst="rect">
                <a:avLst/>
              </a:prstGeom>
              <a:blipFill rotWithShape="0">
                <a:blip r:embed="rId3"/>
                <a:stretch>
                  <a:fillRect l="-2793" t="-1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2613517" y="2468333"/>
            <a:ext cx="4234825" cy="1502230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613517" y="5014348"/>
            <a:ext cx="4234824" cy="1502230"/>
          </a:xfrm>
          <a:prstGeom prst="roundRect">
            <a:avLst>
              <a:gd name="adj" fmla="val 0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01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864" y="733246"/>
            <a:ext cx="78562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Jack lives 5 km from school.</a:t>
            </a: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Annie lives 4 km from school in the same direction.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distance between Jack and Annie’s houses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 km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After travelling to and from school, Jack thinks that he will walk 1 km more than Annie. Is he correct? </a:t>
            </a: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False – he will walk 2km more as he has to walk 1km extra on the way and  1km extra on the way back</a:t>
            </a: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will be the </a:t>
            </a:r>
            <a:endParaRPr lang="en-GB" sz="2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difference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in 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distance</a:t>
            </a: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walked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after 2 school </a:t>
            </a:r>
            <a:endParaRPr lang="en-GB" sz="2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days?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4km</a:t>
            </a:r>
            <a:endParaRPr lang="en-US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263" y="4560350"/>
            <a:ext cx="2484879" cy="198594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766974" y="4395067"/>
            <a:ext cx="2530809" cy="1861739"/>
            <a:chOff x="4766974" y="4395067"/>
            <a:chExt cx="2530809" cy="1861739"/>
          </a:xfrm>
        </p:grpSpPr>
        <p:sp>
          <p:nvSpPr>
            <p:cNvPr id="7" name="object 33"/>
            <p:cNvSpPr txBox="1"/>
            <p:nvPr/>
          </p:nvSpPr>
          <p:spPr>
            <a:xfrm>
              <a:off x="5085912" y="4395067"/>
              <a:ext cx="1676561" cy="319318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Jack</a:t>
              </a:r>
              <a:r>
                <a:rPr kumimoji="0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’s</a:t>
              </a:r>
              <a:r>
                <a:rPr kumimoji="0" sz="2000" b="0" i="0" u="none" strike="noStrike" kern="1200" cap="none" spc="-5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 </a:t>
              </a:r>
              <a:r>
                <a:rPr kumimoji="0" sz="2000" b="0" i="0" u="none" strike="noStrike" kern="1200" cap="none" spc="-1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house</a:t>
              </a:r>
              <a:endParaRPr kumimoji="0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sp>
          <p:nvSpPr>
            <p:cNvPr id="8" name="object 34"/>
            <p:cNvSpPr txBox="1"/>
            <p:nvPr/>
          </p:nvSpPr>
          <p:spPr>
            <a:xfrm>
              <a:off x="4766974" y="5448161"/>
              <a:ext cx="1594375" cy="319318"/>
            </a:xfrm>
            <a:prstGeom prst="rect">
              <a:avLst/>
            </a:prstGeom>
          </p:spPr>
          <p:txBody>
            <a:bodyPr vert="horz" wrap="square" lIns="0" tIns="11430" rIns="0" bIns="0" rtlCol="0">
              <a:spAutoFit/>
            </a:bodyPr>
            <a:lstStyle/>
            <a:p>
              <a:pPr marL="1270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9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0" i="0" u="none" strike="noStrike" kern="1200" cap="none" spc="-5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Annie’s </a:t>
              </a:r>
              <a:r>
                <a:rPr kumimoji="0" sz="2000" b="0" i="0" u="none" strike="noStrike" kern="1200" cap="none" spc="-1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Bariol Regular"/>
                </a:rPr>
                <a:t>house</a:t>
              </a:r>
              <a:endParaRPr kumimoji="0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Bariol Regular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4895381" y="4714386"/>
              <a:ext cx="2402402" cy="15424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4766974" y="4605777"/>
              <a:ext cx="256814" cy="217217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5793913" y="5258920"/>
              <a:ext cx="256814" cy="217217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9803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4483" y="641639"/>
            <a:ext cx="7595547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SALE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 </a:t>
            </a: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cost of each piece of fruit is reduced by 10 p.</a:t>
            </a:r>
          </a:p>
          <a:p>
            <a:pPr lvl="0">
              <a:defRPr/>
            </a:pP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What are the new prices?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65763" y="3001033"/>
            <a:ext cx="1207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15 p  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5p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2882" y="3001033"/>
            <a:ext cx="10054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22 p </a:t>
            </a: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12p</a:t>
            </a: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6097" y="3001033"/>
            <a:ext cx="10951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000" dirty="0">
                <a:solidFill>
                  <a:prstClr val="black"/>
                </a:solidFill>
                <a:latin typeface="Gill Sans MT" panose="020B0502020104020203" pitchFamily="34" charset="0"/>
              </a:rPr>
              <a:t>35 </a:t>
            </a:r>
            <a:r>
              <a:rPr lang="en-GB" sz="2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p </a:t>
            </a: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25p</a:t>
            </a:r>
            <a:endParaRPr lang="en-GB" sz="2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99666" y="3001033"/>
            <a:ext cx="10669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68p 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58p</a:t>
            </a:r>
            <a:endParaRPr lang="en-GB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83" y="1629901"/>
            <a:ext cx="1265888" cy="121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705" y="1577947"/>
            <a:ext cx="1301726" cy="1387085"/>
          </a:xfrm>
          <a:prstGeom prst="rect">
            <a:avLst/>
          </a:prstGeom>
        </p:spPr>
      </p:pic>
      <p:sp>
        <p:nvSpPr>
          <p:cNvPr id="11" name="object 14"/>
          <p:cNvSpPr/>
          <p:nvPr/>
        </p:nvSpPr>
        <p:spPr>
          <a:xfrm>
            <a:off x="4454765" y="1843582"/>
            <a:ext cx="1011887" cy="85581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bject 13"/>
          <p:cNvSpPr/>
          <p:nvPr/>
        </p:nvSpPr>
        <p:spPr>
          <a:xfrm>
            <a:off x="5977987" y="1739979"/>
            <a:ext cx="1198211" cy="110572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744" y="4435354"/>
            <a:ext cx="919166" cy="11455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3582" y="3418481"/>
            <a:ext cx="1019197" cy="116274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876" y="1868609"/>
            <a:ext cx="841034" cy="9000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8110" y="2622514"/>
            <a:ext cx="1006435" cy="11481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629" y="-136999"/>
            <a:ext cx="387157" cy="19489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317" y="647391"/>
            <a:ext cx="391275" cy="579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9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2828" y="733246"/>
            <a:ext cx="759554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Class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gives one of their full packets of crayons away.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crayons do they have left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53 – 10 = 43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322" y="3017767"/>
            <a:ext cx="1469577" cy="1273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860" y="2018768"/>
            <a:ext cx="1477090" cy="12799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903" y="3017767"/>
            <a:ext cx="1481475" cy="12837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950" y="2018768"/>
            <a:ext cx="1481476" cy="12837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289" y="2596612"/>
            <a:ext cx="1464664" cy="126914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371" y="2835850"/>
            <a:ext cx="693056" cy="7906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074" y="2835850"/>
            <a:ext cx="693056" cy="7906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081" y="2835850"/>
            <a:ext cx="693056" cy="790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7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7003" y="730884"/>
            <a:ext cx="8045924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Take 3 consecutive one-digit numbers, e.g. 4, 5 and 6.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Add them </a:t>
            </a: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together.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2+3+4 =9    3+4+5 =12   4+5+6=15     5+6+7=18</a:t>
            </a:r>
            <a:endParaRPr lang="en-GB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</a:t>
            </a: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 answers are multiples of 3</a:t>
            </a: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Gill Sans MT" panose="020B0502020104020203" pitchFamily="34" charset="0"/>
              </a:rPr>
              <a:t>Choose different groups of 3 consecutive one-digit numbers and see if there is a pattern</a:t>
            </a:r>
            <a:r>
              <a:rPr lang="en-GB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 </a:t>
            </a:r>
            <a:r>
              <a:rPr lang="en-GB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7+8+9=24        8+9+10=27       9+10+11=30     It goes up in 3’s if you increase each number by 1</a:t>
            </a:r>
            <a:endParaRPr lang="en-US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1872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879771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840813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01855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762897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52798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66947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684981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723939" y="4853743"/>
            <a:ext cx="669877" cy="88902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122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lang="en-GB" sz="4000" dirty="0"/>
          </a:p>
        </p:txBody>
      </p:sp>
      <p:sp>
        <p:nvSpPr>
          <p:cNvPr id="15" name="Rectangle 14"/>
          <p:cNvSpPr/>
          <p:nvPr/>
        </p:nvSpPr>
        <p:spPr>
          <a:xfrm>
            <a:off x="2001251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2</a:t>
            </a:r>
            <a:endParaRPr lang="en-GB" sz="4000" dirty="0"/>
          </a:p>
        </p:txBody>
      </p:sp>
      <p:sp>
        <p:nvSpPr>
          <p:cNvPr id="16" name="Rectangle 15"/>
          <p:cNvSpPr/>
          <p:nvPr/>
        </p:nvSpPr>
        <p:spPr>
          <a:xfrm>
            <a:off x="7682331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1</a:t>
            </a:r>
            <a:endParaRPr lang="en-GB" sz="4000" dirty="0"/>
          </a:p>
        </p:txBody>
      </p:sp>
      <p:sp>
        <p:nvSpPr>
          <p:cNvPr id="17" name="Rectangle 16"/>
          <p:cNvSpPr/>
          <p:nvPr/>
        </p:nvSpPr>
        <p:spPr>
          <a:xfrm>
            <a:off x="672230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4</a:t>
            </a:r>
            <a:endParaRPr lang="en-GB" sz="4000" dirty="0"/>
          </a:p>
        </p:txBody>
      </p:sp>
      <p:sp>
        <p:nvSpPr>
          <p:cNvPr id="18" name="Rectangle 17"/>
          <p:cNvSpPr/>
          <p:nvPr/>
        </p:nvSpPr>
        <p:spPr>
          <a:xfrm>
            <a:off x="5841355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6</a:t>
            </a:r>
            <a:endParaRPr lang="en-GB" sz="4000" dirty="0"/>
          </a:p>
        </p:txBody>
      </p:sp>
      <p:sp>
        <p:nvSpPr>
          <p:cNvPr id="19" name="Rectangle 18"/>
          <p:cNvSpPr/>
          <p:nvPr/>
        </p:nvSpPr>
        <p:spPr>
          <a:xfrm>
            <a:off x="4881329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lang="en-GB" sz="4000" dirty="0"/>
          </a:p>
        </p:txBody>
      </p:sp>
      <p:sp>
        <p:nvSpPr>
          <p:cNvPr id="20" name="Rectangle 19"/>
          <p:cNvSpPr/>
          <p:nvPr/>
        </p:nvSpPr>
        <p:spPr>
          <a:xfrm>
            <a:off x="3921303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5</a:t>
            </a:r>
            <a:endParaRPr lang="en-GB" sz="4000" dirty="0"/>
          </a:p>
        </p:txBody>
      </p:sp>
      <p:sp>
        <p:nvSpPr>
          <p:cNvPr id="21" name="Rectangle 20"/>
          <p:cNvSpPr/>
          <p:nvPr/>
        </p:nvSpPr>
        <p:spPr>
          <a:xfrm>
            <a:off x="2961277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endParaRPr lang="en-GB" sz="4000" dirty="0"/>
          </a:p>
        </p:txBody>
      </p:sp>
      <p:sp>
        <p:nvSpPr>
          <p:cNvPr id="22" name="Rectangle 21"/>
          <p:cNvSpPr/>
          <p:nvPr/>
        </p:nvSpPr>
        <p:spPr>
          <a:xfrm>
            <a:off x="8642354" y="4944312"/>
            <a:ext cx="4411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lang="en-GB" sz="40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1482" y="3661789"/>
            <a:ext cx="906613" cy="18949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0761" y="261359"/>
            <a:ext cx="908789" cy="6871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2127" y="2207184"/>
            <a:ext cx="922275" cy="164318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398" y="210794"/>
            <a:ext cx="523530" cy="7377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418" y="44483"/>
            <a:ext cx="951870" cy="93204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92" y="1060492"/>
            <a:ext cx="872547" cy="101136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943" y="790236"/>
            <a:ext cx="904276" cy="12889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988" y="790235"/>
            <a:ext cx="908243" cy="12889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084" y="2225431"/>
            <a:ext cx="932040" cy="161818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6209" y="1901597"/>
            <a:ext cx="917681" cy="192633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68548" y="5084928"/>
            <a:ext cx="951958" cy="2155524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1029915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11095915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10690710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1501119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1906323" y="5818051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10294796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1091558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0686353" y="6205112"/>
            <a:ext cx="299798" cy="29979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1496762" y="6205112"/>
            <a:ext cx="299798" cy="299798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11901966" y="6205112"/>
            <a:ext cx="299798" cy="29979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34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2206</TotalTime>
  <Words>1008</Words>
  <Application>Microsoft Office PowerPoint</Application>
  <PresentationFormat>A4 Paper (210x297 mm)</PresentationFormat>
  <Paragraphs>272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 Snowden</cp:lastModifiedBy>
  <cp:revision>121</cp:revision>
  <dcterms:created xsi:type="dcterms:W3CDTF">2019-02-04T08:17:32Z</dcterms:created>
  <dcterms:modified xsi:type="dcterms:W3CDTF">2020-06-03T10:16:53Z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