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  <p:sldMasterId id="2147483677" r:id="rId5"/>
  </p:sldMasterIdLst>
  <p:notesMasterIdLst>
    <p:notesMasterId r:id="rId21"/>
  </p:notesMasterIdLst>
  <p:sldIdLst>
    <p:sldId id="271" r:id="rId6"/>
    <p:sldId id="410" r:id="rId7"/>
    <p:sldId id="412" r:id="rId8"/>
    <p:sldId id="413" r:id="rId9"/>
    <p:sldId id="414" r:id="rId10"/>
    <p:sldId id="416" r:id="rId11"/>
    <p:sldId id="419" r:id="rId12"/>
    <p:sldId id="420" r:id="rId13"/>
    <p:sldId id="421" r:id="rId14"/>
    <p:sldId id="422" r:id="rId15"/>
    <p:sldId id="426" r:id="rId16"/>
    <p:sldId id="428" r:id="rId17"/>
    <p:sldId id="429" r:id="rId18"/>
    <p:sldId id="430" r:id="rId19"/>
    <p:sldId id="431" r:id="rId20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409" userDrawn="1">
          <p15:clr>
            <a:srgbClr val="A4A3A4"/>
          </p15:clr>
        </p15:guide>
        <p15:guide id="2" pos="316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FF"/>
    <a:srgbClr val="FB35E3"/>
    <a:srgbClr val="A63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779" autoAdjust="0"/>
    <p:restoredTop sz="84489" autoAdjust="0"/>
  </p:normalViewPr>
  <p:slideViewPr>
    <p:cSldViewPr snapToGrid="0" showGuides="1">
      <p:cViewPr varScale="1">
        <p:scale>
          <a:sx n="74" d="100"/>
          <a:sy n="74" d="100"/>
        </p:scale>
        <p:origin x="1122" y="72"/>
      </p:cViewPr>
      <p:guideLst>
        <p:guide orient="horz" pos="2409"/>
        <p:guide pos="3165"/>
      </p:guideLst>
    </p:cSldViewPr>
  </p:slideViewPr>
  <p:outlineViewPr>
    <p:cViewPr>
      <p:scale>
        <a:sx n="33" d="100"/>
        <a:sy n="33" d="100"/>
      </p:scale>
      <p:origin x="0" y="-138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8311AF-8457-4785-B190-D31CD4FDE7A1}" type="datetimeFigureOut">
              <a:rPr lang="en-GB" smtClean="0"/>
              <a:t>19/06/2020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41FB06-1D9B-4317-BE37-4218AB7856F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60555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3216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6609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594371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2511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03093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52983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19674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65292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3451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737899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122629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33861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21711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 smtClean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41FB06-1D9B-4317-BE37-4218AB7856F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14579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4617" y="104674"/>
            <a:ext cx="958007" cy="958007"/>
          </a:xfrm>
          <a:prstGeom prst="rect">
            <a:avLst/>
          </a:prstGeom>
        </p:spPr>
      </p:pic>
      <p:sp>
        <p:nvSpPr>
          <p:cNvPr id="4" name="TextBox 3"/>
          <p:cNvSpPr txBox="1"/>
          <p:nvPr userDrawn="1"/>
        </p:nvSpPr>
        <p:spPr>
          <a:xfrm>
            <a:off x="8046053" y="6520171"/>
            <a:ext cx="247513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© White</a:t>
            </a:r>
            <a:r>
              <a:rPr lang="en-GB" sz="1200" baseline="0" dirty="0" smtClean="0"/>
              <a:t> Rose Maths 2019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34317943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43918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28819412"/>
      </p:ext>
    </p:extLst>
  </p:cSld>
  <p:clrMapOvr>
    <a:masterClrMapping/>
  </p:clrMapOvr>
  <p:timing>
    <p:tnLst>
      <p:par>
        <p:cTn id="1" dur="indefinite" restart="never" nodeType="tmRoot"/>
      </p:par>
    </p:tnLst>
  </p:timing>
  <p:extLst mod="1"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190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/>
          <p:cNvSpPr/>
          <p:nvPr userDrawn="1"/>
        </p:nvSpPr>
        <p:spPr>
          <a:xfrm>
            <a:off x="-1" y="0"/>
            <a:ext cx="9906001" cy="1695450"/>
          </a:xfrm>
          <a:prstGeom prst="rect">
            <a:avLst/>
          </a:prstGeom>
          <a:solidFill>
            <a:srgbClr val="00929F">
              <a:alpha val="12941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8" name="Freeform: Shape 24"/>
          <p:cNvSpPr/>
          <p:nvPr userDrawn="1"/>
        </p:nvSpPr>
        <p:spPr>
          <a:xfrm>
            <a:off x="-495301" y="1163488"/>
            <a:ext cx="10896600" cy="695325"/>
          </a:xfrm>
          <a:custGeom>
            <a:avLst/>
            <a:gdLst>
              <a:gd name="connsiteX0" fmla="*/ 0 w 10536072"/>
              <a:gd name="connsiteY0" fmla="*/ 122830 h 648269"/>
              <a:gd name="connsiteX1" fmla="*/ 10536072 w 10536072"/>
              <a:gd name="connsiteY1" fmla="*/ 0 h 648269"/>
              <a:gd name="connsiteX2" fmla="*/ 10522424 w 10536072"/>
              <a:gd name="connsiteY2" fmla="*/ 580030 h 648269"/>
              <a:gd name="connsiteX3" fmla="*/ 6824 w 10536072"/>
              <a:gd name="connsiteY3" fmla="*/ 648269 h 648269"/>
              <a:gd name="connsiteX4" fmla="*/ 0 w 10536072"/>
              <a:gd name="connsiteY4" fmla="*/ 122830 h 648269"/>
              <a:gd name="connsiteX0" fmla="*/ 88752 w 10529289"/>
              <a:gd name="connsiteY0" fmla="*/ 107912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107912 h 648269"/>
              <a:gd name="connsiteX0" fmla="*/ 88752 w 10529289"/>
              <a:gd name="connsiteY0" fmla="*/ 70619 h 648269"/>
              <a:gd name="connsiteX1" fmla="*/ 10529289 w 10529289"/>
              <a:gd name="connsiteY1" fmla="*/ 0 h 648269"/>
              <a:gd name="connsiteX2" fmla="*/ 10515641 w 10529289"/>
              <a:gd name="connsiteY2" fmla="*/ 580030 h 648269"/>
              <a:gd name="connsiteX3" fmla="*/ 41 w 10529289"/>
              <a:gd name="connsiteY3" fmla="*/ 648269 h 648269"/>
              <a:gd name="connsiteX4" fmla="*/ 88752 w 10529289"/>
              <a:gd name="connsiteY4" fmla="*/ 70619 h 648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529289" h="648269">
                <a:moveTo>
                  <a:pt x="88752" y="70619"/>
                </a:moveTo>
                <a:lnTo>
                  <a:pt x="10529289" y="0"/>
                </a:lnTo>
                <a:lnTo>
                  <a:pt x="10515641" y="580030"/>
                </a:lnTo>
                <a:lnTo>
                  <a:pt x="41" y="648269"/>
                </a:lnTo>
                <a:cubicBezTo>
                  <a:pt x="-2234" y="473123"/>
                  <a:pt x="91027" y="245765"/>
                  <a:pt x="88752" y="70619"/>
                </a:cubicBezTo>
                <a:close/>
              </a:path>
            </a:pathLst>
          </a:custGeom>
          <a:solidFill>
            <a:srgbClr val="1D3A6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sp>
        <p:nvSpPr>
          <p:cNvPr id="29" name="Freeform: Shape 23"/>
          <p:cNvSpPr/>
          <p:nvPr userDrawn="1"/>
        </p:nvSpPr>
        <p:spPr>
          <a:xfrm>
            <a:off x="-495301" y="642767"/>
            <a:ext cx="5587365" cy="722630"/>
          </a:xfrm>
          <a:custGeom>
            <a:avLst/>
            <a:gdLst>
              <a:gd name="connsiteX0" fmla="*/ 27296 w 4189863"/>
              <a:gd name="connsiteY0" fmla="*/ 47767 h 689212"/>
              <a:gd name="connsiteX1" fmla="*/ 4060209 w 4189863"/>
              <a:gd name="connsiteY1" fmla="*/ 0 h 689212"/>
              <a:gd name="connsiteX2" fmla="*/ 4189863 w 4189863"/>
              <a:gd name="connsiteY2" fmla="*/ 689212 h 689212"/>
              <a:gd name="connsiteX3" fmla="*/ 0 w 4189863"/>
              <a:gd name="connsiteY3" fmla="*/ 627797 h 689212"/>
              <a:gd name="connsiteX4" fmla="*/ 27296 w 4189863"/>
              <a:gd name="connsiteY4" fmla="*/ 47767 h 6892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4189863" h="689212">
                <a:moveTo>
                  <a:pt x="27296" y="47767"/>
                </a:moveTo>
                <a:lnTo>
                  <a:pt x="4060209" y="0"/>
                </a:lnTo>
                <a:lnTo>
                  <a:pt x="4189863" y="689212"/>
                </a:lnTo>
                <a:lnTo>
                  <a:pt x="0" y="627797"/>
                </a:lnTo>
                <a:lnTo>
                  <a:pt x="27296" y="47767"/>
                </a:lnTo>
                <a:close/>
              </a:path>
            </a:pathLst>
          </a:custGeom>
          <a:solidFill>
            <a:srgbClr val="00929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/>
          </a:p>
        </p:txBody>
      </p:sp>
      <p:graphicFrame>
        <p:nvGraphicFramePr>
          <p:cNvPr id="3" name="Table 2"/>
          <p:cNvGraphicFramePr>
            <a:graphicFrameLocks noGrp="1"/>
          </p:cNvGraphicFramePr>
          <p:nvPr userDrawn="1">
            <p:extLst/>
          </p:nvPr>
        </p:nvGraphicFramePr>
        <p:xfrm>
          <a:off x="23432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4" name="Rectangle 3"/>
          <p:cNvSpPr/>
          <p:nvPr userDrawn="1"/>
        </p:nvSpPr>
        <p:spPr>
          <a:xfrm>
            <a:off x="169929" y="1311240"/>
            <a:ext cx="4054636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2400" dirty="0" smtClean="0">
                <a:solidFill>
                  <a:srgbClr val="FFFFFF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Reasoning and Problem Solving</a:t>
            </a:r>
            <a:endParaRPr lang="en-US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12" name="Table 11"/>
          <p:cNvGraphicFramePr>
            <a:graphicFrameLocks noGrp="1"/>
          </p:cNvGraphicFramePr>
          <p:nvPr userDrawn="1">
            <p:extLst/>
          </p:nvPr>
        </p:nvGraphicFramePr>
        <p:xfrm>
          <a:off x="5092064" y="1967040"/>
          <a:ext cx="4621012" cy="458941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01304">
                  <a:extLst>
                    <a:ext uri="{9D8B030D-6E8A-4147-A177-3AD203B41FA5}">
                      <a16:colId xmlns:a16="http://schemas.microsoft.com/office/drawing/2014/main" xmlns="" val="989632053"/>
                    </a:ext>
                  </a:extLst>
                </a:gridCol>
                <a:gridCol w="1519708">
                  <a:extLst>
                    <a:ext uri="{9D8B030D-6E8A-4147-A177-3AD203B41FA5}">
                      <a16:colId xmlns:a16="http://schemas.microsoft.com/office/drawing/2014/main" xmlns="" val="1592275581"/>
                    </a:ext>
                  </a:extLst>
                </a:gridCol>
              </a:tblGrid>
              <a:tr h="458941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929F">
                        <a:alpha val="7843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0467227"/>
                  </a:ext>
                </a:extLst>
              </a:tr>
            </a:tbl>
          </a:graphicData>
        </a:graphic>
      </p:graphicFrame>
      <p:sp>
        <p:nvSpPr>
          <p:cNvPr id="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732042" y="6520171"/>
            <a:ext cx="469212" cy="365125"/>
          </a:xfrm>
          <a:prstGeom prst="rect">
            <a:avLst/>
          </a:prstGeom>
        </p:spPr>
        <p:txBody>
          <a:bodyPr/>
          <a:lstStyle>
            <a:lvl1pPr algn="ctr">
              <a:defRPr sz="1400">
                <a:solidFill>
                  <a:schemeClr val="bg2">
                    <a:lumMod val="75000"/>
                  </a:schemeClr>
                </a:solidFill>
                <a:latin typeface="Gill Sans MT" panose="020B0502020104020203" pitchFamily="34" charset="0"/>
              </a:defRPr>
            </a:lvl1pPr>
          </a:lstStyle>
          <a:p>
            <a:fld id="{48BAC8EC-B437-49E7-9790-CFA1DD0E61BE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68557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iming>
    <p:tnLst>
      <p:par>
        <p:cTn id="1" dur="indefinite" restart="never" nodeType="tmRoot"/>
      </p:par>
    </p:tnLst>
  </p:timing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12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4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image" Target="../media/image38.png"/><Relationship Id="rId4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/>
          <p:cNvPicPr>
            <a:picLocks noChangeAspect="1" noChangeArrowheads="1"/>
          </p:cNvPicPr>
          <p:nvPr userDrawn="1"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88" t="20592" r="19588" b="20728"/>
          <a:stretch/>
        </p:blipFill>
        <p:spPr bwMode="auto">
          <a:xfrm>
            <a:off x="-21601" y="1"/>
            <a:ext cx="9927601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16028"/>
          <a:stretch/>
        </p:blipFill>
        <p:spPr>
          <a:xfrm>
            <a:off x="-21642" y="507002"/>
            <a:ext cx="9393978" cy="5919729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 rotWithShape="1">
          <a:blip r:embed="rId4"/>
          <a:srcRect l="24625"/>
          <a:stretch/>
        </p:blipFill>
        <p:spPr>
          <a:xfrm>
            <a:off x="815048" y="2516983"/>
            <a:ext cx="8105482" cy="1799955"/>
          </a:xfrm>
          <a:prstGeom prst="rect">
            <a:avLst/>
          </a:prstGeom>
        </p:spPr>
      </p:pic>
      <p:sp>
        <p:nvSpPr>
          <p:cNvPr id="11" name="Text Box 19"/>
          <p:cNvSpPr txBox="1">
            <a:spLocks noChangeArrowheads="1"/>
          </p:cNvSpPr>
          <p:nvPr/>
        </p:nvSpPr>
        <p:spPr bwMode="auto">
          <a:xfrm>
            <a:off x="2723914" y="1867437"/>
            <a:ext cx="4578407" cy="19757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2400" b="1" dirty="0" smtClean="0">
                <a:solidFill>
                  <a:srgbClr val="FF0000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REASONING QUESTIONS</a:t>
            </a:r>
            <a:endParaRPr kumimoji="0" lang="en-GB" altLang="en-US" sz="24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12" name="Text Box 19"/>
          <p:cNvSpPr txBox="1">
            <a:spLocks noChangeArrowheads="1"/>
          </p:cNvSpPr>
          <p:nvPr/>
        </p:nvSpPr>
        <p:spPr bwMode="auto">
          <a:xfrm>
            <a:off x="2812876" y="3250185"/>
            <a:ext cx="5955522" cy="127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63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GB" altLang="en-US" sz="4400" dirty="0" smtClean="0">
                <a:solidFill>
                  <a:srgbClr val="FFFFFF"/>
                </a:solidFill>
                <a:latin typeface="Gill Sans MT" panose="020B0502020104020203" pitchFamily="34" charset="0"/>
                <a:cs typeface="Times New Roman" panose="02020603050405020304" pitchFamily="18" charset="0"/>
              </a:rPr>
              <a:t>Multiplication &amp; Division </a:t>
            </a:r>
            <a:endParaRPr kumimoji="0" lang="en-GB" altLang="en-US" sz="44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876" y="2105876"/>
            <a:ext cx="2520000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264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Which group of money is the odd one out</a:t>
            </a: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?</a:t>
            </a: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US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Explain why. 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graphicFrame>
        <p:nvGraphicFramePr>
          <p:cNvPr id="22" name="Table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377364"/>
              </p:ext>
            </p:extLst>
          </p:nvPr>
        </p:nvGraphicFramePr>
        <p:xfrm>
          <a:off x="2503168" y="1423851"/>
          <a:ext cx="3244488" cy="1241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1496">
                  <a:extLst>
                    <a:ext uri="{9D8B030D-6E8A-4147-A177-3AD203B41FA5}">
                      <a16:colId xmlns:a16="http://schemas.microsoft.com/office/drawing/2014/main" xmlns="" val="1639536742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2804613906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3119503902"/>
                    </a:ext>
                  </a:extLst>
                </a:gridCol>
              </a:tblGrid>
              <a:tr h="1241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76338095"/>
                  </a:ext>
                </a:extLst>
              </a:tr>
            </a:tbl>
          </a:graphicData>
        </a:graphic>
      </p:graphicFrame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9617936"/>
              </p:ext>
            </p:extLst>
          </p:nvPr>
        </p:nvGraphicFramePr>
        <p:xfrm>
          <a:off x="2503168" y="2966761"/>
          <a:ext cx="3244488" cy="1241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1496">
                  <a:extLst>
                    <a:ext uri="{9D8B030D-6E8A-4147-A177-3AD203B41FA5}">
                      <a16:colId xmlns:a16="http://schemas.microsoft.com/office/drawing/2014/main" xmlns="" val="1639536742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2804613906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3119503902"/>
                    </a:ext>
                  </a:extLst>
                </a:gridCol>
              </a:tblGrid>
              <a:tr h="1241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76338095"/>
                  </a:ext>
                </a:extLst>
              </a:tr>
            </a:tbl>
          </a:graphicData>
        </a:graphic>
      </p:graphicFrame>
      <p:graphicFrame>
        <p:nvGraphicFramePr>
          <p:cNvPr id="24" name="Table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0455438"/>
              </p:ext>
            </p:extLst>
          </p:nvPr>
        </p:nvGraphicFramePr>
        <p:xfrm>
          <a:off x="2503168" y="4510287"/>
          <a:ext cx="3244488" cy="12417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81496">
                  <a:extLst>
                    <a:ext uri="{9D8B030D-6E8A-4147-A177-3AD203B41FA5}">
                      <a16:colId xmlns:a16="http://schemas.microsoft.com/office/drawing/2014/main" xmlns="" val="1639536742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2804613906"/>
                    </a:ext>
                  </a:extLst>
                </a:gridCol>
                <a:gridCol w="1081496">
                  <a:extLst>
                    <a:ext uri="{9D8B030D-6E8A-4147-A177-3AD203B41FA5}">
                      <a16:colId xmlns:a16="http://schemas.microsoft.com/office/drawing/2014/main" xmlns="" val="3119503902"/>
                    </a:ext>
                  </a:extLst>
                </a:gridCol>
              </a:tblGrid>
              <a:tr h="124170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876338095"/>
                  </a:ext>
                </a:extLst>
              </a:tr>
            </a:tbl>
          </a:graphicData>
        </a:graphic>
      </p:graphicFrame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207" y="2054508"/>
            <a:ext cx="556723" cy="511952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768" y="1549138"/>
            <a:ext cx="556723" cy="51195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6729" y="2054508"/>
            <a:ext cx="556723" cy="51195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3168" y="1549138"/>
            <a:ext cx="556723" cy="511952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5216" y="2061090"/>
            <a:ext cx="556723" cy="511952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4381" y="1546593"/>
            <a:ext cx="556723" cy="51195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890" y="2074117"/>
            <a:ext cx="556723" cy="51195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784" y="1544048"/>
            <a:ext cx="556723" cy="511952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949" y="2054508"/>
            <a:ext cx="556723" cy="511952"/>
          </a:xfrm>
          <a:prstGeom prst="rect">
            <a:avLst/>
          </a:prstGeom>
        </p:spPr>
      </p:pic>
      <p:pic>
        <p:nvPicPr>
          <p:cNvPr id="36" name="Picture 3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25510" y="1549138"/>
            <a:ext cx="556723" cy="511952"/>
          </a:xfrm>
          <a:prstGeom prst="rect">
            <a:avLst/>
          </a:prstGeom>
        </p:spPr>
      </p:pic>
      <p:pic>
        <p:nvPicPr>
          <p:cNvPr id="37" name="Picture 3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471" y="2054508"/>
            <a:ext cx="556723" cy="511952"/>
          </a:xfrm>
          <a:prstGeom prst="rect">
            <a:avLst/>
          </a:prstGeom>
        </p:spPr>
      </p:pic>
      <p:pic>
        <p:nvPicPr>
          <p:cNvPr id="38" name="Picture 3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3910" y="1549138"/>
            <a:ext cx="556723" cy="511952"/>
          </a:xfrm>
          <a:prstGeom prst="rect">
            <a:avLst/>
          </a:prstGeom>
        </p:spPr>
      </p:pic>
      <p:pic>
        <p:nvPicPr>
          <p:cNvPr id="39" name="Picture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9980" y="3011043"/>
            <a:ext cx="556723" cy="550884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293" y="3543730"/>
            <a:ext cx="556723" cy="550884"/>
          </a:xfrm>
          <a:prstGeom prst="rect">
            <a:avLst/>
          </a:prstGeom>
        </p:spPr>
      </p:pic>
      <p:pic>
        <p:nvPicPr>
          <p:cNvPr id="41" name="Picture 4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0762" y="3011042"/>
            <a:ext cx="556723" cy="550884"/>
          </a:xfrm>
          <a:prstGeom prst="rect">
            <a:avLst/>
          </a:prstGeom>
        </p:spPr>
      </p:pic>
      <p:pic>
        <p:nvPicPr>
          <p:cNvPr id="42" name="Picture 4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1102" y="3543730"/>
            <a:ext cx="556723" cy="550884"/>
          </a:xfrm>
          <a:prstGeom prst="rect">
            <a:avLst/>
          </a:prstGeom>
        </p:spPr>
      </p:pic>
      <p:pic>
        <p:nvPicPr>
          <p:cNvPr id="43" name="Picture 4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7471" y="3032950"/>
            <a:ext cx="556723" cy="550884"/>
          </a:xfrm>
          <a:prstGeom prst="rect">
            <a:avLst/>
          </a:prstGeom>
        </p:spPr>
      </p:pic>
      <p:pic>
        <p:nvPicPr>
          <p:cNvPr id="44" name="Picture 4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1949" y="3527966"/>
            <a:ext cx="556723" cy="550884"/>
          </a:xfrm>
          <a:prstGeom prst="rect">
            <a:avLst/>
          </a:prstGeom>
        </p:spPr>
      </p:pic>
      <p:pic>
        <p:nvPicPr>
          <p:cNvPr id="45" name="Picture 4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902" y="4785790"/>
            <a:ext cx="639978" cy="637626"/>
          </a:xfrm>
          <a:prstGeom prst="rect">
            <a:avLst/>
          </a:prstGeom>
        </p:spPr>
      </p:pic>
      <p:pic>
        <p:nvPicPr>
          <p:cNvPr id="46" name="Picture 4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454" y="4772106"/>
            <a:ext cx="639978" cy="637626"/>
          </a:xfrm>
          <a:prstGeom prst="rect">
            <a:avLst/>
          </a:prstGeom>
        </p:spPr>
      </p:pic>
      <p:pic>
        <p:nvPicPr>
          <p:cNvPr id="47" name="Picture 4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5423" y="4803634"/>
            <a:ext cx="639978" cy="6376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73" y="0"/>
            <a:ext cx="1320613" cy="121441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73" y="989128"/>
            <a:ext cx="1320613" cy="130676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03595" y="2070606"/>
            <a:ext cx="1255968" cy="12513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466" y="3096674"/>
            <a:ext cx="1482226" cy="1320613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71273" y="4192005"/>
            <a:ext cx="1320613" cy="132061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0466" y="5287336"/>
            <a:ext cx="1482227" cy="147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825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4000" b="1" dirty="0">
                <a:solidFill>
                  <a:prstClr val="black"/>
                </a:solidFill>
                <a:latin typeface="Gill Sans MT" panose="020B0502020104020203" pitchFamily="34" charset="0"/>
              </a:rPr>
              <a:t>Spot the mistake.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14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US" sz="2800" dirty="0">
                <a:solidFill>
                  <a:prstClr val="black"/>
                </a:solidFill>
                <a:latin typeface="Gill Sans MT" panose="020B0502020104020203" pitchFamily="34" charset="0"/>
              </a:rPr>
              <a:t>Alex says, “There are 10 equal groups with 2 in each group. There are ten 2s.”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0286" y="928638"/>
            <a:ext cx="3659001" cy="417435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29025" y="925145"/>
            <a:ext cx="3659001" cy="4174354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6051" y="2721805"/>
            <a:ext cx="323805" cy="310993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791" y="2813669"/>
            <a:ext cx="323805" cy="31099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482" y="2058734"/>
            <a:ext cx="323805" cy="31099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9658" y="1841281"/>
            <a:ext cx="323805" cy="31099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6651" y="2533560"/>
            <a:ext cx="323805" cy="31099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80132" y="2168655"/>
            <a:ext cx="323805" cy="310993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97897" y="2528717"/>
            <a:ext cx="323805" cy="31099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7456" y="2486701"/>
            <a:ext cx="323805" cy="31099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4745" y="2026357"/>
            <a:ext cx="323805" cy="31099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8261" y="2214231"/>
            <a:ext cx="323805" cy="310993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1111" y="2261391"/>
            <a:ext cx="323805" cy="310993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5940" y="1942155"/>
            <a:ext cx="323805" cy="310993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332" y="2074636"/>
            <a:ext cx="323805" cy="310993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6268" y="2324151"/>
            <a:ext cx="323805" cy="310993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4897" y="2754224"/>
            <a:ext cx="323805" cy="310993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883" y="2566308"/>
            <a:ext cx="323805" cy="310993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8664" y="2058048"/>
            <a:ext cx="323805" cy="310993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0015" y="2568639"/>
            <a:ext cx="323805" cy="310993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34710" y="2829418"/>
            <a:ext cx="323805" cy="310993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5511" y="1673967"/>
            <a:ext cx="323805" cy="31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321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Has Eva shown the equal groups correctly?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>
              <a:defRPr/>
            </a:pPr>
            <a:endParaRPr lang="en-GB" dirty="0"/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 smtClean="0">
                <a:solidFill>
                  <a:prstClr val="black"/>
                </a:solidFill>
                <a:latin typeface="Gill Sans MT" panose="020B0502020104020203" pitchFamily="34" charset="0"/>
              </a:rPr>
              <a:t>Draw </a:t>
            </a: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or use cubes to show what Eva should have done.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940" y="2294092"/>
            <a:ext cx="1197842" cy="1011386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5263" y="2294092"/>
            <a:ext cx="1197842" cy="101138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4586" y="2276559"/>
            <a:ext cx="1171698" cy="989312"/>
          </a:xfrm>
          <a:prstGeom prst="rect">
            <a:avLst/>
          </a:prstGeom>
        </p:spPr>
      </p:pic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0134127"/>
              </p:ext>
            </p:extLst>
          </p:nvPr>
        </p:nvGraphicFramePr>
        <p:xfrm>
          <a:off x="3697306" y="3778563"/>
          <a:ext cx="489683" cy="10841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83">
                  <a:extLst>
                    <a:ext uri="{9D8B030D-6E8A-4147-A177-3AD203B41FA5}">
                      <a16:colId xmlns:a16="http://schemas.microsoft.com/office/drawing/2014/main" xmlns="" val="1608283308"/>
                    </a:ext>
                  </a:extLst>
                </a:gridCol>
              </a:tblGrid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2647942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48766771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7749751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9395655"/>
              </p:ext>
            </p:extLst>
          </p:nvPr>
        </p:nvGraphicFramePr>
        <p:xfrm>
          <a:off x="5201253" y="3778563"/>
          <a:ext cx="489683" cy="108410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9683">
                  <a:extLst>
                    <a:ext uri="{9D8B030D-6E8A-4147-A177-3AD203B41FA5}">
                      <a16:colId xmlns:a16="http://schemas.microsoft.com/office/drawing/2014/main" xmlns="" val="1608283308"/>
                    </a:ext>
                  </a:extLst>
                </a:gridCol>
              </a:tblGrid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42647942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948766771"/>
                  </a:ext>
                </a:extLst>
              </a:tr>
              <a:tr h="361369"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4217749751"/>
                  </a:ext>
                </a:extLst>
              </a:tr>
            </a:tbl>
          </a:graphicData>
        </a:graphic>
      </p:graphicFrame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0281" y="368489"/>
            <a:ext cx="1211379" cy="129081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2954" y="1551717"/>
            <a:ext cx="1026032" cy="1449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129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can you make the groups equal?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910315" y="3140943"/>
            <a:ext cx="1588168" cy="13716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362074" y="3140943"/>
            <a:ext cx="1588168" cy="1371600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5-Point Star 7"/>
          <p:cNvSpPr/>
          <p:nvPr/>
        </p:nvSpPr>
        <p:spPr>
          <a:xfrm>
            <a:off x="6173169" y="3824288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5-Point Star 8"/>
          <p:cNvSpPr/>
          <p:nvPr/>
        </p:nvSpPr>
        <p:spPr>
          <a:xfrm>
            <a:off x="5577055" y="3837975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5-Point Star 9"/>
          <p:cNvSpPr/>
          <p:nvPr/>
        </p:nvSpPr>
        <p:spPr>
          <a:xfrm>
            <a:off x="6165548" y="3272490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5-Point Star 10"/>
          <p:cNvSpPr/>
          <p:nvPr/>
        </p:nvSpPr>
        <p:spPr>
          <a:xfrm>
            <a:off x="5577055" y="3274496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5-Point Star 11"/>
          <p:cNvSpPr/>
          <p:nvPr/>
        </p:nvSpPr>
        <p:spPr>
          <a:xfrm>
            <a:off x="3713238" y="3824288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5-Point Star 12"/>
          <p:cNvSpPr/>
          <p:nvPr/>
        </p:nvSpPr>
        <p:spPr>
          <a:xfrm>
            <a:off x="3190000" y="3272490"/>
            <a:ext cx="497389" cy="495800"/>
          </a:xfrm>
          <a:prstGeom prst="star5">
            <a:avLst/>
          </a:prstGeom>
          <a:solidFill>
            <a:srgbClr val="FFFF00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29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329320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4000" b="1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True or False?</a:t>
                </a:r>
                <a:endParaRPr lang="en-GB" sz="40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b="1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Draw an image or use cubes to help you explain your answer.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3293209"/>
              </a:xfrm>
              <a:prstGeom prst="rect">
                <a:avLst/>
              </a:prstGeom>
              <a:blipFill>
                <a:blip r:embed="rId3"/>
                <a:stretch>
                  <a:fillRect l="-2725" t="-3333" r="-681" b="-42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6009" y="1962257"/>
            <a:ext cx="866235" cy="1223776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6899" y="894593"/>
            <a:ext cx="855345" cy="120839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2786" y="3110251"/>
            <a:ext cx="908789" cy="68713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07968" y="3639128"/>
            <a:ext cx="904276" cy="1288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336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5232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Use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to make the statements correct.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523220"/>
              </a:xfrm>
              <a:prstGeom prst="rect">
                <a:avLst/>
              </a:prstGeom>
              <a:blipFill>
                <a:blip r:embed="rId3"/>
                <a:stretch>
                  <a:fillRect l="-1590" t="-12791" b="-3139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38685852"/>
                  </p:ext>
                </p:extLst>
              </p:nvPr>
            </p:nvGraphicFramePr>
            <p:xfrm>
              <a:off x="1852244" y="2291413"/>
              <a:ext cx="6130894" cy="261747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591776">
                      <a:extLst>
                        <a:ext uri="{9D8B030D-6E8A-4147-A177-3AD203B41FA5}">
                          <a16:colId xmlns:a16="http://schemas.microsoft.com/office/drawing/2014/main" xmlns="" val="24841429"/>
                        </a:ext>
                      </a:extLst>
                    </a:gridCol>
                    <a:gridCol w="965212">
                      <a:extLst>
                        <a:ext uri="{9D8B030D-6E8A-4147-A177-3AD203B41FA5}">
                          <a16:colId xmlns:a16="http://schemas.microsoft.com/office/drawing/2014/main" xmlns="" val="2308025387"/>
                        </a:ext>
                      </a:extLst>
                    </a:gridCol>
                    <a:gridCol w="2573906">
                      <a:extLst>
                        <a:ext uri="{9D8B030D-6E8A-4147-A177-3AD203B41FA5}">
                          <a16:colId xmlns:a16="http://schemas.microsoft.com/office/drawing/2014/main" xmlns="" val="838641310"/>
                        </a:ext>
                      </a:extLst>
                    </a:gridCol>
                  </a:tblGrid>
                  <a:tr h="8724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3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687429978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2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2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b="0" i="1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US" sz="2800" dirty="0" smtClean="0">
                              <a:latin typeface="Gill Sans MT" panose="020B0502020104020203" pitchFamily="34" charset="0"/>
                            </a:rPr>
                            <a:t> 2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950380865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10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dirty="0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×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2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5 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dirty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 </a:t>
                          </a:r>
                          <a14:m>
                            <m:oMath xmlns:m="http://schemas.openxmlformats.org/officeDocument/2006/math">
                              <m:r>
                                <a:rPr lang="en-GB" sz="2800" i="1" baseline="0" dirty="0" smtClean="0">
                                  <a:latin typeface="Cambria Math" panose="02040503050406030204" pitchFamily="18" charset="0"/>
                                </a:rPr>
                                <m:t>+</m:t>
                              </m:r>
                            </m:oMath>
                          </a14:m>
                          <a:r>
                            <a:rPr lang="en-GB" sz="2800" baseline="0" dirty="0" smtClean="0">
                              <a:latin typeface="Gill Sans MT" panose="020B0502020104020203" pitchFamily="34" charset="0"/>
                            </a:rPr>
                            <a:t> 5</a:t>
                          </a:r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2995003168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 3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538685852"/>
                  </p:ext>
                </p:extLst>
              </p:nvPr>
            </p:nvGraphicFramePr>
            <p:xfrm>
              <a:off x="1852244" y="2291413"/>
              <a:ext cx="6130894" cy="2617470"/>
            </p:xfrm>
            <a:graphic>
              <a:graphicData uri="http://schemas.openxmlformats.org/drawingml/2006/table">
                <a:tbl>
                  <a:tblPr firstRow="1" bandRow="1">
                    <a:tableStyleId>{5940675A-B579-460E-94D1-54222C63F5DA}</a:tableStyleId>
                  </a:tblPr>
                  <a:tblGrid>
                    <a:gridCol w="2591776">
                      <a:extLst>
                        <a:ext uri="{9D8B030D-6E8A-4147-A177-3AD203B41FA5}">
                          <a16:colId xmlns:a16="http://schemas.microsoft.com/office/drawing/2014/main" val="24841429"/>
                        </a:ext>
                      </a:extLst>
                    </a:gridCol>
                    <a:gridCol w="965212">
                      <a:extLst>
                        <a:ext uri="{9D8B030D-6E8A-4147-A177-3AD203B41FA5}">
                          <a16:colId xmlns:a16="http://schemas.microsoft.com/office/drawing/2014/main" val="2308025387"/>
                        </a:ext>
                      </a:extLst>
                    </a:gridCol>
                    <a:gridCol w="2573906">
                      <a:extLst>
                        <a:ext uri="{9D8B030D-6E8A-4147-A177-3AD203B41FA5}">
                          <a16:colId xmlns:a16="http://schemas.microsoft.com/office/drawing/2014/main" val="838641310"/>
                        </a:ext>
                      </a:extLst>
                    </a:gridCol>
                  </a:tblGrid>
                  <a:tr h="8724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r="-136385" b="-199306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38061" b="-19930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687429978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100699" r="-136385" b="-10069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38061" t="-100699" b="-10069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950380865"/>
                      </a:ext>
                    </a:extLst>
                  </a:tr>
                  <a:tr h="87249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t="-199306" r="-136385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endParaRPr lang="en-US" sz="2800" dirty="0">
                            <a:latin typeface="Gill Sans MT" panose="020B0502020104020203" pitchFamily="34" charset="0"/>
                          </a:endParaRPr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</a:tcPr>
                    </a:tc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 anchor="ctr">
                        <a:lnL w="12700" cmpd="sng">
                          <a:noFill/>
                        </a:lnL>
                        <a:lnR w="12700" cmpd="sng">
                          <a:noFill/>
                        </a:lnR>
                        <a:lnT w="12700" cmpd="sng">
                          <a:noFill/>
                        </a:lnT>
                        <a:lnB w="12700" cmpd="sng">
                          <a:noFill/>
                        </a:lnB>
                        <a:lnTlToBr w="12700" cmpd="sng">
                          <a:noFill/>
                          <a:prstDash val="solid"/>
                        </a:lnTlToBr>
                        <a:lnBlToTr w="12700" cmpd="sng">
                          <a:noFill/>
                          <a:prstDash val="solid"/>
                        </a:lnBlToTr>
                        <a:blipFill>
                          <a:blip r:embed="rId4"/>
                          <a:stretch>
                            <a:fillRect l="-138061" t="-199306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2995003168"/>
                      </a:ext>
                    </a:extLst>
                  </a:tr>
                </a:tbl>
              </a:graphicData>
            </a:graphic>
          </p:graphicFrame>
        </mc:Fallback>
      </mc:AlternateContent>
      <p:sp>
        <p:nvSpPr>
          <p:cNvPr id="8" name="Oval 7"/>
          <p:cNvSpPr/>
          <p:nvPr/>
        </p:nvSpPr>
        <p:spPr>
          <a:xfrm>
            <a:off x="4650128" y="2473630"/>
            <a:ext cx="504434" cy="50291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4665474" y="3348692"/>
            <a:ext cx="504434" cy="50291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696820" y="4230827"/>
            <a:ext cx="504434" cy="50291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Rectangle 2"/>
              <p:cNvSpPr/>
              <p:nvPr/>
            </p:nvSpPr>
            <p:spPr>
              <a:xfrm>
                <a:off x="10103616" y="3248306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&lt;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3" name="Rectangle 2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3616" y="3248306"/>
                <a:ext cx="535724" cy="523220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Rectangle 10"/>
              <p:cNvSpPr/>
              <p:nvPr/>
            </p:nvSpPr>
            <p:spPr>
              <a:xfrm>
                <a:off x="10103616" y="4022982"/>
                <a:ext cx="535724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1" name="Rectangle 1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03616" y="4022982"/>
                <a:ext cx="535724" cy="523220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Rectangle 11"/>
              <p:cNvSpPr/>
              <p:nvPr/>
            </p:nvSpPr>
            <p:spPr>
              <a:xfrm>
                <a:off x="10147238" y="2473630"/>
                <a:ext cx="534121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>
                          <a:solidFill>
                            <a:prstClr val="black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2800" dirty="0"/>
              </a:p>
            </p:txBody>
          </p:sp>
        </mc:Choice>
        <mc:Fallback xmlns="">
          <p:sp>
            <p:nvSpPr>
              <p:cNvPr id="12" name="Rectangle 1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47238" y="2473630"/>
                <a:ext cx="534121" cy="523220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46452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Think of a multiplication to complete: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 algn="ctr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6 </a:t>
                </a:r>
                <a14:m>
                  <m:oMath xmlns:m="http://schemas.openxmlformats.org/officeDocument/2006/math">
                    <m:r>
                      <a:rPr lang="en-US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 </a:t>
                </a:r>
                <a14:m>
                  <m:oMath xmlns:m="http://schemas.openxmlformats.org/officeDocument/2006/math">
                    <m:r>
                      <a:rPr lang="en-US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US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___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1815882"/>
              </a:xfrm>
              <a:prstGeom prst="rect">
                <a:avLst/>
              </a:prstGeom>
              <a:blipFill>
                <a:blip r:embed="rId3"/>
                <a:stretch>
                  <a:fillRect l="-1590" t="-3691" b="-83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82733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 total is 12, what could the addition and multiplication be?</a:t>
            </a:r>
            <a:endParaRPr lang="en-US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71149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four baskets.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There are three dolls in each basket.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How many dolls are there altogether?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Draw an image and write a calculation to represent the problem.</a:t>
            </a:r>
          </a:p>
        </p:txBody>
      </p:sp>
    </p:spTree>
    <p:extLst>
      <p:ext uri="{BB962C8B-B14F-4D97-AF65-F5344CB8AC3E}">
        <p14:creationId xmlns:p14="http://schemas.microsoft.com/office/powerpoint/2010/main" val="1639036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4711181"/>
              </p:ext>
            </p:extLst>
          </p:nvPr>
        </p:nvGraphicFramePr>
        <p:xfrm>
          <a:off x="2909987" y="2522762"/>
          <a:ext cx="4228902" cy="20884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04817">
                  <a:extLst>
                    <a:ext uri="{9D8B030D-6E8A-4147-A177-3AD203B41FA5}">
                      <a16:colId xmlns:a16="http://schemas.microsoft.com/office/drawing/2014/main" xmlns="" val="2222977094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xmlns="" val="1029799430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xmlns="" val="2662349409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xmlns="" val="3299686112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xmlns="" val="1975571127"/>
                    </a:ext>
                  </a:extLst>
                </a:gridCol>
                <a:gridCol w="704817">
                  <a:extLst>
                    <a:ext uri="{9D8B030D-6E8A-4147-A177-3AD203B41FA5}">
                      <a16:colId xmlns:a16="http://schemas.microsoft.com/office/drawing/2014/main" xmlns="" val="1754833440"/>
                    </a:ext>
                  </a:extLst>
                </a:gridCol>
              </a:tblGrid>
              <a:tr h="6961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28345160"/>
                  </a:ext>
                </a:extLst>
              </a:tr>
              <a:tr h="6961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3448907683"/>
                  </a:ext>
                </a:extLst>
              </a:tr>
              <a:tr h="696142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176820" marR="176820" marT="88410" marB="88410">
                    <a:lnL w="12700" cmpd="sng"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2313379189"/>
                  </a:ext>
                </a:extLst>
              </a:tr>
            </a:tbl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889551" y="736900"/>
            <a:ext cx="8056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Find different ways to solve six lots of three.</a:t>
            </a:r>
          </a:p>
        </p:txBody>
      </p:sp>
      <p:sp>
        <p:nvSpPr>
          <p:cNvPr id="4" name="Oval 3"/>
          <p:cNvSpPr/>
          <p:nvPr/>
        </p:nvSpPr>
        <p:spPr>
          <a:xfrm>
            <a:off x="2968603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Oval 5"/>
          <p:cNvSpPr/>
          <p:nvPr/>
        </p:nvSpPr>
        <p:spPr>
          <a:xfrm>
            <a:off x="3674186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7" name="Oval 6"/>
          <p:cNvSpPr/>
          <p:nvPr/>
        </p:nvSpPr>
        <p:spPr>
          <a:xfrm>
            <a:off x="4379769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085352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9" name="Oval 8"/>
          <p:cNvSpPr/>
          <p:nvPr/>
        </p:nvSpPr>
        <p:spPr>
          <a:xfrm>
            <a:off x="5790935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Oval 9"/>
          <p:cNvSpPr/>
          <p:nvPr/>
        </p:nvSpPr>
        <p:spPr>
          <a:xfrm>
            <a:off x="6496517" y="2620786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968603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674186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379769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085352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5790935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6496517" y="3280818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2968603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674186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379769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5085352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5790935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496517" y="3945594"/>
            <a:ext cx="572296" cy="57229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39831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09604"/>
                <a:ext cx="8056280" cy="4330416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Fill in the blanks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.</a:t>
                </a:r>
              </a:p>
              <a:p>
                <a:pPr lvl="0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3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6</a:t>
                </a: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</a:t>
                </a:r>
                <a:r>
                  <a:rPr lang="en-GB" sz="2800" dirty="0" smtClean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20</a:t>
                </a: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lvl="0" algn="ctr">
                  <a:lnSpc>
                    <a:spcPct val="115000"/>
                  </a:lnSpc>
                  <a:spcAft>
                    <a:spcPts val="1000"/>
                  </a:spcAft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____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2</a:t>
                </a: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09604"/>
                <a:ext cx="8056280" cy="4330416"/>
              </a:xfrm>
              <a:prstGeom prst="rect">
                <a:avLst/>
              </a:prstGeom>
              <a:blipFill>
                <a:blip r:embed="rId3"/>
                <a:stretch>
                  <a:fillRect l="-1590" t="-844" b="-196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085817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Rectangle 4"/>
              <p:cNvSpPr/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Tommy says that 10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 </a:t>
                </a:r>
                <a14:m>
                  <m:oMath xmlns:m="http://schemas.openxmlformats.org/officeDocument/2006/math">
                    <m:r>
                      <a:rPr lang="en-GB" sz="2800" i="1" dirty="0">
                        <a:solidFill>
                          <a:prstClr val="black"/>
                        </a:solidFill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 22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Is he correct?</a:t>
                </a:r>
              </a:p>
              <a:p>
                <a:pPr lvl="0">
                  <a:defRPr/>
                </a:pPr>
                <a:endParaRPr lang="en-GB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  <a:p>
                <a:pPr lvl="0"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Gill Sans MT" panose="020B0502020104020203" pitchFamily="34" charset="0"/>
                  </a:rPr>
                  <a:t>Explain how you know.</a:t>
                </a:r>
                <a:endParaRPr lang="en-US" sz="2800" dirty="0">
                  <a:solidFill>
                    <a:prstClr val="black"/>
                  </a:solidFill>
                  <a:latin typeface="Gill Sans MT" panose="020B0502020104020203" pitchFamily="34" charset="0"/>
                </a:endParaRPr>
              </a:p>
            </p:txBody>
          </p:sp>
        </mc:Choice>
        <mc:Fallback xmlns="">
          <p:sp>
            <p:nvSpPr>
              <p:cNvPr id="5" name="Rectangle 4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89551" y="736900"/>
                <a:ext cx="8056280" cy="2246769"/>
              </a:xfrm>
              <a:prstGeom prst="rect">
                <a:avLst/>
              </a:prstGeom>
              <a:blipFill>
                <a:blip r:embed="rId3"/>
                <a:stretch>
                  <a:fillRect l="-1590" t="-2989" b="-679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78553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3199" y="723252"/>
            <a:ext cx="8056280" cy="55779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 says,</a:t>
            </a: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 smtClean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 she correct? Explain your answer.</a:t>
            </a:r>
          </a:p>
        </p:txBody>
      </p:sp>
      <p:pic>
        <p:nvPicPr>
          <p:cNvPr id="4" name="Picture 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9395" y="2132163"/>
            <a:ext cx="1987010" cy="2873800"/>
          </a:xfrm>
          <a:prstGeom prst="rect">
            <a:avLst/>
          </a:prstGeom>
        </p:spPr>
      </p:pic>
      <p:sp>
        <p:nvSpPr>
          <p:cNvPr id="6" name="Rounded Rectangular Callout 5"/>
          <p:cNvSpPr/>
          <p:nvPr/>
        </p:nvSpPr>
        <p:spPr>
          <a:xfrm>
            <a:off x="4085513" y="2458444"/>
            <a:ext cx="3098680" cy="1549263"/>
          </a:xfrm>
          <a:prstGeom prst="wedgeRoundRectCallout">
            <a:avLst>
              <a:gd name="adj1" fmla="val -70635"/>
              <a:gd name="adj2" fmla="val 36235"/>
              <a:gd name="adj3" fmla="val 16667"/>
            </a:avLst>
          </a:prstGeom>
          <a:solidFill>
            <a:schemeClr val="accent4">
              <a:alpha val="20000"/>
            </a:schemeClr>
          </a:solidFill>
          <a:ln w="2857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</a:rPr>
              <a:t>Every number in the 2 times-table is even.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092982" y="2195642"/>
            <a:ext cx="6751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Eva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516902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8BAC8EC-B437-49E7-9790-CFA1DD0E61BE}" type="slidenum">
              <a:rPr kumimoji="0" lang="en-GB" sz="1400" b="0" i="0" u="none" strike="noStrike" kern="1200" cap="none" spc="0" normalizeH="0" baseline="0" noProof="0" smtClean="0">
                <a:ln>
                  <a:noFill/>
                </a:ln>
                <a:solidFill>
                  <a:srgbClr val="E7E6E6">
                    <a:lumMod val="75000"/>
                  </a:srgbClr>
                </a:solidFill>
                <a:effectLst/>
                <a:uLnTx/>
                <a:uFillTx/>
                <a:ea typeface="+mn-ea"/>
                <a:cs typeface="+mn-cs"/>
              </a:rPr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GB" sz="1400" b="0" i="0" u="none" strike="noStrike" kern="1200" cap="none" spc="0" normalizeH="0" baseline="0" noProof="0" dirty="0">
              <a:ln>
                <a:noFill/>
              </a:ln>
              <a:solidFill>
                <a:srgbClr val="E7E6E6">
                  <a:lumMod val="75000"/>
                </a:srgbClr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3199" y="736900"/>
            <a:ext cx="8056280" cy="49244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Is Mo correct?</a:t>
            </a: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sz="2800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 smtClean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endParaRPr lang="en-GB" dirty="0">
              <a:solidFill>
                <a:prstClr val="black"/>
              </a:solidFill>
              <a:latin typeface="Gill Sans MT" panose="020B0502020104020203" pitchFamily="34" charset="0"/>
            </a:endParaRPr>
          </a:p>
          <a:p>
            <a:pPr lvl="0">
              <a:defRPr/>
            </a:pPr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Explain your answer.</a:t>
            </a:r>
          </a:p>
        </p:txBody>
      </p:sp>
      <p:sp>
        <p:nvSpPr>
          <p:cNvPr id="3" name="Rectangle 2"/>
          <p:cNvSpPr/>
          <p:nvPr/>
        </p:nvSpPr>
        <p:spPr>
          <a:xfrm>
            <a:off x="1611448" y="2121894"/>
            <a:ext cx="66396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solidFill>
                  <a:prstClr val="black"/>
                </a:solidFill>
                <a:latin typeface="Gill Sans MT" panose="020B0502020104020203" pitchFamily="34" charset="0"/>
              </a:rPr>
              <a:t>Mo</a:t>
            </a:r>
            <a:endParaRPr lang="en-GB" sz="2800" dirty="0"/>
          </a:p>
        </p:txBody>
      </p:sp>
      <p:pic>
        <p:nvPicPr>
          <p:cNvPr id="10" name="Picture 9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170518" y="2638056"/>
            <a:ext cx="2148873" cy="1724663"/>
          </a:xfrm>
          <a:prstGeom prst="rect">
            <a:avLst/>
          </a:prstGeom>
        </p:spPr>
      </p:pic>
      <p:sp>
        <p:nvSpPr>
          <p:cNvPr id="15" name="Rounded Rectangular Callout 14"/>
          <p:cNvSpPr/>
          <p:nvPr/>
        </p:nvSpPr>
        <p:spPr>
          <a:xfrm>
            <a:off x="3739365" y="2489912"/>
            <a:ext cx="3470470" cy="1321766"/>
          </a:xfrm>
          <a:prstGeom prst="wedgeRoundRectCallout">
            <a:avLst>
              <a:gd name="adj1" fmla="val -68806"/>
              <a:gd name="adj2" fmla="val 57530"/>
              <a:gd name="adj3" fmla="val 16667"/>
            </a:avLst>
          </a:prstGeom>
          <a:solidFill>
            <a:schemeClr val="accent1">
              <a:alpha val="20000"/>
            </a:schemeClr>
          </a:solidFill>
          <a:ln w="2857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Every number in the 5 times-table is odd</a:t>
            </a:r>
            <a:r>
              <a:rPr kumimoji="0" lang="en-GB" sz="1400" b="0" i="0" u="none" strike="noStrike" kern="120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Gill Sans MT" panose="020B0502020104020203" pitchFamily="34" charset="0"/>
                <a:ea typeface="+mn-ea"/>
                <a:cs typeface="+mn-cs"/>
              </a:rPr>
              <a:t>.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Gill Sans MT" panose="020B0502020104020203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81238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7BBA110A-F0D6-4815-A530-12842E058620}" vid="{DBCC5AE0-762A-486A-A91B-EF3AE4503DE8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6" ma:contentTypeDescription="Create a new document." ma:contentTypeScope="" ma:versionID="2245d72f9f22c961ac9c11b4021a29a4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c713bd9f538da43dbf4536b41f92027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733C0BC-C241-46AF-963C-CBDED36083B0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2006/documentManagement/types"/>
    <ds:schemaRef ds:uri="http://purl.org/dc/elements/1.1/"/>
    <ds:schemaRef ds:uri="http://schemas.microsoft.com/office/2006/metadata/properties"/>
    <ds:schemaRef ds:uri="522d4c35-b548-4432-90ae-af4376e1c4b4"/>
    <ds:schemaRef ds:uri="http://schemas.microsoft.com/office/infopath/2007/PartnerControl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EC4A12B6-53FC-4652-B09C-9D089BA126C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79A85AF-D0F0-4964-95F2-C3766E35481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1865</TotalTime>
  <Words>313</Words>
  <Application>Microsoft Office PowerPoint</Application>
  <PresentationFormat>A4 Paper (210x297 mm)</PresentationFormat>
  <Paragraphs>136</Paragraphs>
  <Slides>15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Cambria Math</vt:lpstr>
      <vt:lpstr>Gill Sans MT</vt:lpstr>
      <vt:lpstr>Times New Roman</vt:lpstr>
      <vt:lpstr>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Trinity Academy Halifax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Brown</dc:creator>
  <cp:lastModifiedBy>cathy66@live.co.uk</cp:lastModifiedBy>
  <cp:revision>83</cp:revision>
  <dcterms:created xsi:type="dcterms:W3CDTF">2019-02-04T08:17:32Z</dcterms:created>
  <dcterms:modified xsi:type="dcterms:W3CDTF">2020-06-19T15:02:17Z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