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3"/>
  </p:notesMasterIdLst>
  <p:sldIdLst>
    <p:sldId id="271" r:id="rId6"/>
    <p:sldId id="453" r:id="rId7"/>
    <p:sldId id="454" r:id="rId8"/>
    <p:sldId id="455" r:id="rId9"/>
    <p:sldId id="413" r:id="rId10"/>
    <p:sldId id="456" r:id="rId11"/>
    <p:sldId id="457" r:id="rId12"/>
    <p:sldId id="458" r:id="rId13"/>
    <p:sldId id="459" r:id="rId14"/>
    <p:sldId id="460" r:id="rId15"/>
    <p:sldId id="461" r:id="rId16"/>
    <p:sldId id="462" r:id="rId17"/>
    <p:sldId id="465" r:id="rId18"/>
    <p:sldId id="466" r:id="rId19"/>
    <p:sldId id="425" r:id="rId20"/>
    <p:sldId id="468" r:id="rId21"/>
    <p:sldId id="452" r:id="rId2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116" d="100"/>
          <a:sy n="116" d="100"/>
        </p:scale>
        <p:origin x="1224" y="102"/>
      </p:cViewPr>
      <p:guideLst>
        <p:guide orient="horz" pos="2387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802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36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488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66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43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545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9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5778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11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267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2386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2282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9248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5317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233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851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0.pn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6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800" dirty="0" smtClean="0">
                <a:solidFill>
                  <a:schemeClr val="bg1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REASONING </a:t>
            </a:r>
            <a:r>
              <a:rPr lang="en-GB" altLang="en-US" sz="2800" smtClean="0">
                <a:solidFill>
                  <a:schemeClr val="bg1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2 –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800" smtClean="0">
                <a:solidFill>
                  <a:schemeClr val="bg1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800" dirty="0" smtClean="0">
                <a:solidFill>
                  <a:schemeClr val="bg1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Addition </a:t>
            </a:r>
            <a:r>
              <a:rPr lang="en-GB" altLang="en-US" sz="2800" dirty="0" smtClean="0">
                <a:solidFill>
                  <a:schemeClr val="bg1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&amp; Subtraction</a:t>
            </a:r>
            <a:endParaRPr kumimoji="0" lang="en-GB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2960" y="718397"/>
            <a:ext cx="805815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an incomplete bar model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is greater than 10 but less than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20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missing numbers be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combinations can you find?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188890"/>
              </p:ext>
            </p:extLst>
          </p:nvPr>
        </p:nvGraphicFramePr>
        <p:xfrm>
          <a:off x="2346960" y="2505068"/>
          <a:ext cx="5212080" cy="1780890"/>
        </p:xfrm>
        <a:graphic>
          <a:graphicData uri="http://schemas.openxmlformats.org/drawingml/2006/table">
            <a:tbl>
              <a:tblPr firstRow="1" bandRow="1"/>
              <a:tblGrid>
                <a:gridCol w="1591357">
                  <a:extLst>
                    <a:ext uri="{9D8B030D-6E8A-4147-A177-3AD203B41FA5}">
                      <a16:colId xmlns:a16="http://schemas.microsoft.com/office/drawing/2014/main" xmlns="" val="189413466"/>
                    </a:ext>
                  </a:extLst>
                </a:gridCol>
                <a:gridCol w="3620723">
                  <a:extLst>
                    <a:ext uri="{9D8B030D-6E8A-4147-A177-3AD203B41FA5}">
                      <a16:colId xmlns:a16="http://schemas.microsoft.com/office/drawing/2014/main" xmlns="" val="3887027215"/>
                    </a:ext>
                  </a:extLst>
                </a:gridCol>
              </a:tblGrid>
              <a:tr h="891297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40000"/>
                        <a:lumOff val="6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9484688"/>
                  </a:ext>
                </a:extLst>
              </a:tr>
              <a:tr h="8895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7561590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752" y="2217956"/>
            <a:ext cx="711247" cy="1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91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2960" y="548580"/>
            <a:ext cx="805815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Rosie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disagrees.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Can you prove it?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91267" y="572233"/>
            <a:ext cx="3123467" cy="2677886"/>
          </a:xfrm>
          <a:prstGeom prst="roundRect">
            <a:avLst>
              <a:gd name="adj" fmla="val 10018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46523047"/>
                  </p:ext>
                </p:extLst>
              </p:nvPr>
            </p:nvGraphicFramePr>
            <p:xfrm>
              <a:off x="3581505" y="696330"/>
              <a:ext cx="2742990" cy="239703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598">
                      <a:extLst>
                        <a:ext uri="{9D8B030D-6E8A-4147-A177-3AD203B41FA5}">
                          <a16:colId xmlns:a16="http://schemas.microsoft.com/office/drawing/2014/main" xmlns="" val="1277771916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xmlns="" val="299508872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xmlns="" val="1735688468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xmlns="" val="328272468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xmlns="" val="3812694353"/>
                        </a:ext>
                      </a:extLst>
                    </a:gridCol>
                  </a:tblGrid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388830499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4003038218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dirty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49233401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9202317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46523047"/>
                  </p:ext>
                </p:extLst>
              </p:nvPr>
            </p:nvGraphicFramePr>
            <p:xfrm>
              <a:off x="3581505" y="696330"/>
              <a:ext cx="2742990" cy="239703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598">
                      <a:extLst>
                        <a:ext uri="{9D8B030D-6E8A-4147-A177-3AD203B41FA5}">
                          <a16:colId xmlns:a16="http://schemas.microsoft.com/office/drawing/2014/main" val="1277771916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299508872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1735688468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328272468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3812694353"/>
                        </a:ext>
                      </a:extLst>
                    </a:gridCol>
                  </a:tblGrid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4040" r="-301111" b="-3191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4040" r="-100000" b="-3191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388830499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105102" r="-301111" b="-2224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105102" r="-100000" b="-2224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003038218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203030" r="-301111" b="-1202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203030" r="-100000" b="-1202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49233401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306122" r="-301111" b="-214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306122" r="-100000" b="-214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192023179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616" y="3238871"/>
            <a:ext cx="1916651" cy="27007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76866" y="3621621"/>
            <a:ext cx="4798644" cy="1722728"/>
          </a:xfrm>
          <a:prstGeom prst="wedgeRoundRectCallout">
            <a:avLst>
              <a:gd name="adj1" fmla="val -64906"/>
              <a:gd name="adj2" fmla="val 24100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that all of these facts are correct because the numbers are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related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752" y="2217956"/>
            <a:ext cx="711247" cy="1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4652" y="718493"/>
            <a:ext cx="79742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of the representations are equivalent to the bar model?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9197209"/>
              </p:ext>
            </p:extLst>
          </p:nvPr>
        </p:nvGraphicFramePr>
        <p:xfrm>
          <a:off x="2784651" y="1790223"/>
          <a:ext cx="4064726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544">
                  <a:extLst>
                    <a:ext uri="{9D8B030D-6E8A-4147-A177-3AD203B41FA5}">
                      <a16:colId xmlns:a16="http://schemas.microsoft.com/office/drawing/2014/main" xmlns="" val="189413466"/>
                    </a:ext>
                  </a:extLst>
                </a:gridCol>
                <a:gridCol w="3036182">
                  <a:extLst>
                    <a:ext uri="{9D8B030D-6E8A-4147-A177-3AD203B41FA5}">
                      <a16:colId xmlns:a16="http://schemas.microsoft.com/office/drawing/2014/main" xmlns="" val="3887027215"/>
                    </a:ext>
                  </a:extLst>
                </a:gridCol>
              </a:tblGrid>
              <a:tr h="6858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9484688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756159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ject 34"/>
              <p:cNvSpPr txBox="1"/>
              <p:nvPr/>
            </p:nvSpPr>
            <p:spPr>
              <a:xfrm>
                <a:off x="472038" y="3342780"/>
                <a:ext cx="1805811" cy="443711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/>
                      </a:rPr>
                      <m:t>=</m:t>
                    </m:r>
                  </m:oMath>
                </a14:m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/>
                    <a:cs typeface="Cambria Math"/>
                  </a:rPr>
                  <a:t> </a:t>
                </a: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mbria Math"/>
                      </a:rPr>
                      <m:t>+</m:t>
                    </m:r>
                  </m:oMath>
                </a14:m>
                <a:r>
                  <a:rPr kumimoji="0" sz="2800" b="0" i="0" u="none" strike="noStrike" kern="1200" cap="none" spc="-3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/>
                    <a:cs typeface="Cambria Math"/>
                  </a:rPr>
                  <a:t> </a:t>
                </a: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3</a:t>
                </a:r>
              </a:p>
            </p:txBody>
          </p:sp>
        </mc:Choice>
        <mc:Fallback xmlns="">
          <p:sp>
            <p:nvSpPr>
              <p:cNvPr id="7" name="object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38" y="3342780"/>
                <a:ext cx="1805811" cy="443711"/>
              </a:xfrm>
              <a:prstGeom prst="rect">
                <a:avLst/>
              </a:prstGeom>
              <a:blipFill>
                <a:blip r:embed="rId3"/>
                <a:stretch>
                  <a:fillRect l="-11785" t="-21918" b="-479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bject 36"/>
          <p:cNvSpPr txBox="1"/>
          <p:nvPr/>
        </p:nvSpPr>
        <p:spPr>
          <a:xfrm>
            <a:off x="3352175" y="3989058"/>
            <a:ext cx="3251897" cy="8752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0" marR="89536" lvl="0" indent="0" algn="ctr" defTabSz="4572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There are 9 cars in a car park, 3 cars leave.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Bariol Regular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06904" y="4515857"/>
            <a:ext cx="1927040" cy="1864073"/>
            <a:chOff x="268171" y="249049"/>
            <a:chExt cx="2498576" cy="2448272"/>
          </a:xfrm>
        </p:grpSpPr>
        <p:sp>
          <p:nvSpPr>
            <p:cNvPr id="10" name="Oval 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7312543" y="3852944"/>
                <a:ext cx="178933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ts val="100"/>
                  </a:spcBef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9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/>
                    <a:cs typeface="Cambria Math"/>
                  </a:rPr>
                  <a:t>−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=</m:t>
                    </m:r>
                  </m:oMath>
                </a14:m>
                <a:r>
                  <a:rPr lang="en-GB" sz="2800" spc="-25" dirty="0">
                    <a:solidFill>
                      <a:prstClr val="black"/>
                    </a:solidFill>
                    <a:latin typeface="Cambria Math"/>
                    <a:cs typeface="Cambria Math"/>
                  </a:rPr>
                  <a:t> </a:t>
                </a:r>
                <a:r>
                  <a:rPr lang="en-GB" sz="2800" spc="-6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12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2543" y="3852944"/>
                <a:ext cx="1789336" cy="523220"/>
              </a:xfrm>
              <a:prstGeom prst="rect">
                <a:avLst/>
              </a:prstGeom>
              <a:blipFill>
                <a:blip r:embed="rId4"/>
                <a:stretch>
                  <a:fillRect l="-7167" t="-12791" r="-5802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611545" y="5002743"/>
            <a:ext cx="7159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−</a:t>
            </a:r>
            <a:r>
              <a:rPr kumimoji="0" lang="en-GB" sz="28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266" y="5590505"/>
            <a:ext cx="4995613" cy="787055"/>
          </a:xfrm>
          <a:prstGeom prst="rect">
            <a:avLst/>
          </a:prstGeom>
        </p:spPr>
      </p:pic>
      <p:sp>
        <p:nvSpPr>
          <p:cNvPr id="18" name="Arc 17"/>
          <p:cNvSpPr/>
          <p:nvPr/>
        </p:nvSpPr>
        <p:spPr>
          <a:xfrm>
            <a:off x="7452493" y="5447894"/>
            <a:ext cx="1012237" cy="656853"/>
          </a:xfrm>
          <a:prstGeom prst="arc">
            <a:avLst>
              <a:gd name="adj1" fmla="val 10389258"/>
              <a:gd name="adj2" fmla="val 291729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752" y="2217956"/>
            <a:ext cx="711247" cy="1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1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30058" y="718397"/>
                <a:ext cx="7856220" cy="54476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did the following calculation: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checked it by using the inverse.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did 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 and said that her first calculation was wrong.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advice would you give her?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058" y="718397"/>
                <a:ext cx="7856220" cy="5447645"/>
              </a:xfrm>
              <a:prstGeom prst="rect">
                <a:avLst/>
              </a:prstGeom>
              <a:blipFill>
                <a:blip r:embed="rId3"/>
                <a:stretch>
                  <a:fillRect l="-1552" t="-1232" b="-22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350423" y="1907179"/>
            <a:ext cx="2839390" cy="849086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47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698987"/>
                <a:ext cx="7856220" cy="61863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is checking Dora’s work but doesn’t do an inverse calculation.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84</a:t>
                </a:r>
              </a:p>
              <a:p>
                <a:pPr lvl="0" algn="ctr">
                  <a:defRPr/>
                </a:pPr>
                <a:endParaRPr lang="en-GB" sz="1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12</a:t>
                </a:r>
              </a:p>
              <a:p>
                <a:pPr lvl="0" algn="ctr">
                  <a:defRPr/>
                </a:pPr>
                <a:endParaRPr lang="en-GB" sz="1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21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might he know?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errors have been made in each calculation?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698987"/>
                <a:ext cx="7856220" cy="6186309"/>
              </a:xfrm>
              <a:prstGeom prst="rect">
                <a:avLst/>
              </a:prstGeom>
              <a:blipFill>
                <a:blip r:embed="rId3"/>
                <a:stretch>
                  <a:fillRect l="-1629" t="-10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ular Callout 4"/>
          <p:cNvSpPr/>
          <p:nvPr/>
        </p:nvSpPr>
        <p:spPr>
          <a:xfrm>
            <a:off x="4169453" y="1794772"/>
            <a:ext cx="3015116" cy="966651"/>
          </a:xfrm>
          <a:prstGeom prst="wedgeRoundRectCallout">
            <a:avLst>
              <a:gd name="adj1" fmla="val -70087"/>
              <a:gd name="adj2" fmla="val 4038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calculations can’t be right.</a:t>
            </a:r>
          </a:p>
        </p:txBody>
      </p:sp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88182" y="1685113"/>
            <a:ext cx="1582478" cy="118597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554664" y="3239593"/>
            <a:ext cx="2300278" cy="1933303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82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16995" y="701544"/>
            <a:ext cx="78562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thinks she knows the missing number without calculating the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how this could be possible?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292072" y="2212658"/>
            <a:ext cx="2144733" cy="1914584"/>
            <a:chOff x="268171" y="249049"/>
            <a:chExt cx="2498576" cy="2448272"/>
          </a:xfrm>
        </p:grpSpPr>
        <p:sp>
          <p:nvSpPr>
            <p:cNvPr id="10" name="Oval 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>
            <a:off x="5685588" y="2212658"/>
            <a:ext cx="2073699" cy="1914584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3109033" y="2274647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97244" y="3501876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885264" y="3516888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60488" y="2286945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80236" y="3516888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039399" y="3508095"/>
            <a:ext cx="639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3629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16995" y="693218"/>
                <a:ext cx="7856220" cy="4339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Both missing numbers are less than 10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5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7 </a:t>
                </a:r>
                <a14:m>
                  <m:oMath xmlns:m="http://schemas.openxmlformats.org/officeDocument/2006/math">
                    <m:r>
                      <a:rPr lang="en-GB" sz="5400" i="1" dirty="0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	   </a:t>
                </a:r>
                <a14:m>
                  <m:oMath xmlns:m="http://schemas.openxmlformats.org/officeDocument/2006/math">
                    <m:r>
                      <a:rPr lang="en-GB" sz="5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7 </a:t>
                </a:r>
                <a14:m>
                  <m:oMath xmlns:m="http://schemas.openxmlformats.org/officeDocument/2006/math">
                    <m:r>
                      <a:rPr lang="en-GB" sz="5400" i="1" dirty="0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</m:oMath>
                </a14:m>
                <a:endParaRPr lang="en-GB" sz="5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possible answers can you find?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995" y="693218"/>
                <a:ext cx="7856220" cy="4339650"/>
              </a:xfrm>
              <a:prstGeom prst="rect">
                <a:avLst/>
              </a:prstGeom>
              <a:blipFill>
                <a:blip r:embed="rId3"/>
                <a:stretch>
                  <a:fillRect l="-1552" t="-1545" b="-2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00519" y="2486501"/>
            <a:ext cx="879482" cy="85759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831102" y="2486501"/>
            <a:ext cx="879482" cy="85759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0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718397"/>
                <a:ext cx="785622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Continue the pattern.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</a:t>
                </a: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30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are the similarities and difference between this pattern and the following one?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</a:t>
                </a: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718397"/>
                <a:ext cx="7856220" cy="5262979"/>
              </a:xfrm>
              <a:prstGeom prst="rect">
                <a:avLst/>
              </a:prstGeom>
              <a:blipFill>
                <a:blip r:embed="rId3"/>
                <a:stretch>
                  <a:fillRect l="-1629" t="-1275" r="-2017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856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03932" y="694025"/>
            <a:ext cx="78562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the missing number and explain how Alex knows.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273790" y="1203998"/>
                <a:ext cx="4204004" cy="1604516"/>
              </a:xfrm>
              <a:prstGeom prst="wedgeRoundRectCallout">
                <a:avLst>
                  <a:gd name="adj1" fmla="val -66974"/>
                  <a:gd name="adj2" fmla="val 44104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If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know 9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10, I can work out 90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100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3790" y="1203998"/>
                <a:ext cx="4204004" cy="1604516"/>
              </a:xfrm>
              <a:prstGeom prst="wedgeRoundRectCallout">
                <a:avLst>
                  <a:gd name="adj1" fmla="val -66974"/>
                  <a:gd name="adj2" fmla="val 44104"/>
                  <a:gd name="adj3" fmla="val 16667"/>
                </a:avLst>
              </a:prstGeom>
              <a:blipFill>
                <a:blip r:embed="rId3"/>
                <a:stretch>
                  <a:fillRect r="-1845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663" y="1056996"/>
            <a:ext cx="1870999" cy="252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7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726986"/>
                <a:ext cx="7856220" cy="6124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Whitney has 3 jam tarts.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Tommy has 6 jam tarts. 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Altogether they have 9 jam tarts. 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 ____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90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if all of the red jam tarts are eaten? 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if all of the purple jam tarts are eaten?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726986"/>
                <a:ext cx="7856220" cy="6124754"/>
              </a:xfrm>
              <a:prstGeom prst="rect">
                <a:avLst/>
              </a:prstGeom>
              <a:blipFill>
                <a:blip r:embed="rId3"/>
                <a:stretch>
                  <a:fillRect l="-1629" t="-9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763" y="757588"/>
            <a:ext cx="2260483" cy="719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192" y="1974739"/>
            <a:ext cx="2615624" cy="123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4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9935" y="739969"/>
            <a:ext cx="785622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thinks,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thinks,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help the person who is wrong to understand their mistake?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65713" y="3394705"/>
            <a:ext cx="2911511" cy="767591"/>
          </a:xfrm>
          <a:prstGeom prst="wedgeRoundRectCallout">
            <a:avLst>
              <a:gd name="adj1" fmla="val 80275"/>
              <a:gd name="adj2" fmla="val -19534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4257796" y="878618"/>
            <a:ext cx="3625840" cy="1472502"/>
          </a:xfrm>
          <a:prstGeom prst="wedgeRoundRectCallout">
            <a:avLst>
              <a:gd name="adj1" fmla="val -76212"/>
              <a:gd name="adj2" fmla="val 24442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299" y="2857869"/>
            <a:ext cx="1781793" cy="1301310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842" y="548580"/>
            <a:ext cx="1729948" cy="249606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4382581" y="878618"/>
            <a:ext cx="33762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10 different number bonds to 90 using multiples of 10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89445" y="3516890"/>
            <a:ext cx="26640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only 5</a:t>
            </a:r>
          </a:p>
        </p:txBody>
      </p:sp>
    </p:spTree>
    <p:extLst>
      <p:ext uri="{BB962C8B-B14F-4D97-AF65-F5344CB8AC3E}">
        <p14:creationId xmlns:p14="http://schemas.microsoft.com/office/powerpoint/2010/main" val="291607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641639"/>
                <a:ext cx="785622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These four calculations have the same answer.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		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These four calculations have the same answer.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	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641639"/>
                <a:ext cx="7856220" cy="5878532"/>
              </a:xfrm>
              <a:prstGeom prst="rect">
                <a:avLst/>
              </a:prstGeom>
              <a:blipFill>
                <a:blip r:embed="rId3"/>
                <a:stretch>
                  <a:fillRect l="-2793" t="-1865" b="-18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2613517" y="2468333"/>
            <a:ext cx="4234825" cy="1502230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613517" y="5014348"/>
            <a:ext cx="4234824" cy="1502230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014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864" y="733246"/>
            <a:ext cx="785622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lives 5 km from school.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lives 4 km from school in the same direction.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distance between Jack and Annie’s houses?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After travelling to and from school, Jack thinks that he will walk 1 km more than Annie. Is he correct?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will be the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difference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distance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walked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after 2 school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days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263" y="4560350"/>
            <a:ext cx="2484879" cy="198594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766974" y="4395067"/>
            <a:ext cx="2530809" cy="1861739"/>
            <a:chOff x="4766974" y="4395067"/>
            <a:chExt cx="2530809" cy="1861739"/>
          </a:xfrm>
        </p:grpSpPr>
        <p:sp>
          <p:nvSpPr>
            <p:cNvPr id="7" name="object 33"/>
            <p:cNvSpPr txBox="1"/>
            <p:nvPr/>
          </p:nvSpPr>
          <p:spPr>
            <a:xfrm>
              <a:off x="5085912" y="4395067"/>
              <a:ext cx="1676561" cy="319318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marL="1270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9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Jack</a:t>
              </a:r>
              <a:r>
                <a:rPr kumimoji="0" sz="20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’s</a:t>
              </a:r>
              <a:r>
                <a:rPr kumimoji="0" sz="2000" b="0" i="0" u="none" strike="noStrike" kern="1200" cap="none" spc="-55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 </a:t>
              </a:r>
              <a:r>
                <a:rPr kumimoji="0" sz="2000" b="0" i="0" u="none" strike="noStrike" kern="1200" cap="none" spc="-1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house</a:t>
              </a:r>
              <a:endParaRPr kumimoji="0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sp>
          <p:nvSpPr>
            <p:cNvPr id="8" name="object 34"/>
            <p:cNvSpPr txBox="1"/>
            <p:nvPr/>
          </p:nvSpPr>
          <p:spPr>
            <a:xfrm>
              <a:off x="4766974" y="5448161"/>
              <a:ext cx="1594375" cy="319318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marL="1270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9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-5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Annie’s </a:t>
              </a:r>
              <a:r>
                <a:rPr kumimoji="0" sz="20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house</a:t>
              </a:r>
              <a:endPara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4895381" y="4714386"/>
              <a:ext cx="2402402" cy="15424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4766974" y="4605777"/>
              <a:ext cx="256814" cy="21721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5793913" y="5258920"/>
              <a:ext cx="256814" cy="21721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9803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64483" y="641639"/>
            <a:ext cx="7595547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SALE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cost of each piece of fruit is reduced by 10 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the new prices?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65763" y="3001033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15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42882" y="3001033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22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6097" y="3001033"/>
            <a:ext cx="822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35 p</a:t>
            </a:r>
          </a:p>
        </p:txBody>
      </p:sp>
      <p:sp>
        <p:nvSpPr>
          <p:cNvPr id="8" name="Rectangle 7"/>
          <p:cNvSpPr/>
          <p:nvPr/>
        </p:nvSpPr>
        <p:spPr>
          <a:xfrm>
            <a:off x="4399667" y="3001033"/>
            <a:ext cx="931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68 p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483" y="1629901"/>
            <a:ext cx="1265888" cy="1215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705" y="1577947"/>
            <a:ext cx="1301726" cy="1387085"/>
          </a:xfrm>
          <a:prstGeom prst="rect">
            <a:avLst/>
          </a:prstGeom>
        </p:spPr>
      </p:pic>
      <p:sp>
        <p:nvSpPr>
          <p:cNvPr id="11" name="object 14"/>
          <p:cNvSpPr/>
          <p:nvPr/>
        </p:nvSpPr>
        <p:spPr>
          <a:xfrm>
            <a:off x="4454765" y="1843582"/>
            <a:ext cx="1011887" cy="8558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13"/>
          <p:cNvSpPr/>
          <p:nvPr/>
        </p:nvSpPr>
        <p:spPr>
          <a:xfrm>
            <a:off x="5977987" y="1739979"/>
            <a:ext cx="1198211" cy="11057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1744" y="4435354"/>
            <a:ext cx="919166" cy="11455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582" y="3418481"/>
            <a:ext cx="1019197" cy="116274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9876" y="1868609"/>
            <a:ext cx="841034" cy="900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110" y="2622514"/>
            <a:ext cx="1006435" cy="11481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629" y="-136999"/>
            <a:ext cx="387157" cy="19489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9317" y="647391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9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2828" y="733246"/>
            <a:ext cx="75955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Class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 gives one of their full packets of crayons away.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crayons do they have left?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322" y="3017767"/>
            <a:ext cx="1469577" cy="12734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860" y="2018768"/>
            <a:ext cx="1477090" cy="12799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903" y="3017767"/>
            <a:ext cx="1481475" cy="12837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950" y="2018768"/>
            <a:ext cx="1481476" cy="12837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289" y="2596612"/>
            <a:ext cx="1464664" cy="12691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371" y="2835850"/>
            <a:ext cx="693056" cy="7906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074" y="2835850"/>
            <a:ext cx="693056" cy="7906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081" y="2835850"/>
            <a:ext cx="693056" cy="79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57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7003" y="730884"/>
            <a:ext cx="80459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Take 3 consecutive one-digit numbers, e.g. 4, 5 and 6.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Add them together.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Choose different groups of 3 consecutive one-digit numbers and see if there is a pattern.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18729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879771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840813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01855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62897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527989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66947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684981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723939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1225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8</a:t>
            </a:r>
            <a:endParaRPr lang="en-GB" sz="4000" dirty="0"/>
          </a:p>
        </p:txBody>
      </p:sp>
      <p:sp>
        <p:nvSpPr>
          <p:cNvPr id="15" name="Rectangle 14"/>
          <p:cNvSpPr/>
          <p:nvPr/>
        </p:nvSpPr>
        <p:spPr>
          <a:xfrm>
            <a:off x="2001251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2</a:t>
            </a:r>
            <a:endParaRPr lang="en-GB" sz="4000" dirty="0"/>
          </a:p>
        </p:txBody>
      </p:sp>
      <p:sp>
        <p:nvSpPr>
          <p:cNvPr id="16" name="Rectangle 15"/>
          <p:cNvSpPr/>
          <p:nvPr/>
        </p:nvSpPr>
        <p:spPr>
          <a:xfrm>
            <a:off x="7682331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lang="en-GB" sz="4000" dirty="0"/>
          </a:p>
        </p:txBody>
      </p:sp>
      <p:sp>
        <p:nvSpPr>
          <p:cNvPr id="17" name="Rectangle 16"/>
          <p:cNvSpPr/>
          <p:nvPr/>
        </p:nvSpPr>
        <p:spPr>
          <a:xfrm>
            <a:off x="6722305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lang="en-GB" sz="4000" dirty="0"/>
          </a:p>
        </p:txBody>
      </p:sp>
      <p:sp>
        <p:nvSpPr>
          <p:cNvPr id="18" name="Rectangle 17"/>
          <p:cNvSpPr/>
          <p:nvPr/>
        </p:nvSpPr>
        <p:spPr>
          <a:xfrm>
            <a:off x="5841355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</a:t>
            </a:r>
            <a:endParaRPr lang="en-GB" sz="4000" dirty="0"/>
          </a:p>
        </p:txBody>
      </p:sp>
      <p:sp>
        <p:nvSpPr>
          <p:cNvPr id="19" name="Rectangle 18"/>
          <p:cNvSpPr/>
          <p:nvPr/>
        </p:nvSpPr>
        <p:spPr>
          <a:xfrm>
            <a:off x="4881329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lang="en-GB" sz="4000" dirty="0"/>
          </a:p>
        </p:txBody>
      </p:sp>
      <p:sp>
        <p:nvSpPr>
          <p:cNvPr id="20" name="Rectangle 19"/>
          <p:cNvSpPr/>
          <p:nvPr/>
        </p:nvSpPr>
        <p:spPr>
          <a:xfrm>
            <a:off x="3921303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lang="en-GB" sz="4000" dirty="0"/>
          </a:p>
        </p:txBody>
      </p:sp>
      <p:sp>
        <p:nvSpPr>
          <p:cNvPr id="21" name="Rectangle 20"/>
          <p:cNvSpPr/>
          <p:nvPr/>
        </p:nvSpPr>
        <p:spPr>
          <a:xfrm>
            <a:off x="2961277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lang="en-GB" sz="4000" dirty="0"/>
          </a:p>
        </p:txBody>
      </p:sp>
      <p:sp>
        <p:nvSpPr>
          <p:cNvPr id="22" name="Rectangle 21"/>
          <p:cNvSpPr/>
          <p:nvPr/>
        </p:nvSpPr>
        <p:spPr>
          <a:xfrm>
            <a:off x="8642354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9</a:t>
            </a:r>
            <a:endParaRPr lang="en-GB" sz="40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482" y="3661789"/>
            <a:ext cx="906613" cy="18949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761" y="261359"/>
            <a:ext cx="908789" cy="68713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2127" y="2207184"/>
            <a:ext cx="922275" cy="164318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2398" y="210794"/>
            <a:ext cx="523530" cy="73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418" y="44483"/>
            <a:ext cx="951870" cy="9320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992" y="1060492"/>
            <a:ext cx="872547" cy="101136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943" y="790236"/>
            <a:ext cx="904276" cy="12889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988" y="790235"/>
            <a:ext cx="908243" cy="128899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084" y="2225431"/>
            <a:ext cx="932040" cy="161818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6209" y="1901597"/>
            <a:ext cx="917681" cy="192633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68548" y="5084928"/>
            <a:ext cx="951958" cy="2155524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1029915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1095915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0690710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1501119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190632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10294796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1091558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0686353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1496762" y="6205112"/>
            <a:ext cx="299798" cy="299798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11901966" y="6205112"/>
            <a:ext cx="299798" cy="2997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34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2143</TotalTime>
  <Words>656</Words>
  <Application>Microsoft Office PowerPoint</Application>
  <PresentationFormat>A4 Paper (210x297 mm)</PresentationFormat>
  <Paragraphs>257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 Snowden</cp:lastModifiedBy>
  <cp:revision>115</cp:revision>
  <dcterms:created xsi:type="dcterms:W3CDTF">2019-02-04T08:17:32Z</dcterms:created>
  <dcterms:modified xsi:type="dcterms:W3CDTF">2020-06-03T10:15:57Z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